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8"/>
  </p:notesMasterIdLst>
  <p:sldIdLst>
    <p:sldId id="256" r:id="rId2"/>
    <p:sldId id="262" r:id="rId3"/>
    <p:sldId id="257" r:id="rId4"/>
    <p:sldId id="321" r:id="rId5"/>
    <p:sldId id="322" r:id="rId6"/>
    <p:sldId id="306" r:id="rId7"/>
    <p:sldId id="309" r:id="rId8"/>
    <p:sldId id="323" r:id="rId9"/>
    <p:sldId id="312" r:id="rId10"/>
    <p:sldId id="324" r:id="rId11"/>
    <p:sldId id="325" r:id="rId12"/>
    <p:sldId id="326" r:id="rId13"/>
    <p:sldId id="313" r:id="rId14"/>
    <p:sldId id="327" r:id="rId15"/>
    <p:sldId id="328" r:id="rId16"/>
    <p:sldId id="293" r:id="rId17"/>
    <p:sldId id="329" r:id="rId18"/>
    <p:sldId id="332" r:id="rId19"/>
    <p:sldId id="320" r:id="rId20"/>
    <p:sldId id="333" r:id="rId21"/>
    <p:sldId id="334" r:id="rId22"/>
    <p:sldId id="335" r:id="rId23"/>
    <p:sldId id="280" r:id="rId24"/>
    <p:sldId id="284" r:id="rId25"/>
    <p:sldId id="282" r:id="rId26"/>
    <p:sldId id="286" r:id="rId27"/>
  </p:sldIdLst>
  <p:sldSz cx="9144000" cy="6858000" type="screen4x3"/>
  <p:notesSz cx="6858000" cy="9144000"/>
  <p:embeddedFontLst>
    <p:embeddedFont>
      <p:font typeface="맑은 고딕" panose="020B0503020000020004" pitchFamily="50" charset="-127"/>
      <p:regular r:id="rId29"/>
      <p:bold r:id="rId30"/>
    </p:embeddedFont>
    <p:embeddedFont>
      <p:font typeface="HY중고딕" panose="02030600000101010101" pitchFamily="18" charset="-127"/>
      <p:regular r:id="rId31"/>
    </p:embeddedFont>
    <p:embeddedFont>
      <p:font typeface="Franklin Gothic Medium" panose="020B0603020102020204" pitchFamily="34" charset="0"/>
      <p:regular r:id="rId32"/>
      <p:italic r:id="rId33"/>
    </p:embeddedFont>
    <p:embeddedFont>
      <p:font typeface="HY강M" panose="02030600000101010101" pitchFamily="18" charset="-127"/>
      <p:regular r:id="rId34"/>
    </p:embeddedFont>
    <p:embeddedFont>
      <p:font typeface="HY강B" panose="02030600000101010101" pitchFamily="18" charset="-127"/>
      <p:regular r:id="rId35"/>
    </p:embeddedFont>
    <p:embeddedFont>
      <p:font typeface="HY견고딕" panose="02030600000101010101" pitchFamily="18" charset="-127"/>
      <p:regular r:id="rId36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1">
          <p15:clr>
            <a:srgbClr val="A4A3A4"/>
          </p15:clr>
        </p15:guide>
        <p15:guide id="2" orient="horz" pos="1434">
          <p15:clr>
            <a:srgbClr val="A4A3A4"/>
          </p15:clr>
        </p15:guide>
        <p15:guide id="3" pos="793">
          <p15:clr>
            <a:srgbClr val="A4A3A4"/>
          </p15:clr>
        </p15:guide>
        <p15:guide id="4" pos="5329">
          <p15:clr>
            <a:srgbClr val="A4A3A4"/>
          </p15:clr>
        </p15:guide>
        <p15:guide id="5" pos="635">
          <p15:clr>
            <a:srgbClr val="A4A3A4"/>
          </p15:clr>
        </p15:guide>
        <p15:guide id="6" pos="4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009900"/>
    <a:srgbClr val="0000FF"/>
    <a:srgbClr val="FF99CC"/>
    <a:srgbClr val="CCFF99"/>
    <a:srgbClr val="FF9966"/>
    <a:srgbClr val="FFFF99"/>
    <a:srgbClr val="FF0066"/>
    <a:srgbClr val="FF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보통 스타일 3 - 강조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어두운 스타일 2 - 강조 5/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DBED569-4797-4DF1-A0F4-6AAB3CD982D8}" styleName="밝은 스타일 3 - 강조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밝은 스타일 3 - 강조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84E427A-3D55-4303-BF80-6455036E1DE7}" styleName="테마 스타일 1 - 강조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테마 스타일 1 - 강조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테마 스타일 1 - 강조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테마 스타일 1 - 강조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테마 스타일 1 - 강조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보통 스타일 1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4" autoAdjust="0"/>
    <p:restoredTop sz="99852" autoAdjust="0"/>
  </p:normalViewPr>
  <p:slideViewPr>
    <p:cSldViewPr>
      <p:cViewPr varScale="1">
        <p:scale>
          <a:sx n="64" d="100"/>
          <a:sy n="64" d="100"/>
        </p:scale>
        <p:origin x="678" y="60"/>
      </p:cViewPr>
      <p:guideLst>
        <p:guide orient="horz" pos="391"/>
        <p:guide orient="horz" pos="1434"/>
        <p:guide pos="793"/>
        <p:guide pos="5329"/>
        <p:guide pos="635"/>
        <p:guide pos="49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5.fntdata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4.fntdata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36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2.fntdata"/><Relationship Id="rId35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3E757-9739-4ABC-AC64-0520BF71508C}" type="datetimeFigureOut">
              <a:rPr lang="ko-KR" altLang="en-US" smtClean="0"/>
              <a:t>2018-05-08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73277-8C0C-4384-A7E4-952D6B5AED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8692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제목 1"/>
          <p:cNvSpPr>
            <a:spLocks noGrp="1"/>
          </p:cNvSpPr>
          <p:nvPr>
            <p:ph type="title" hasCustomPrompt="1"/>
          </p:nvPr>
        </p:nvSpPr>
        <p:spPr>
          <a:xfrm>
            <a:off x="179512" y="44624"/>
            <a:ext cx="5442892" cy="608087"/>
          </a:xfrm>
        </p:spPr>
        <p:txBody>
          <a:bodyPr>
            <a:normAutofit/>
          </a:bodyPr>
          <a:lstStyle>
            <a:lvl1pPr algn="l">
              <a:defRPr sz="2800" b="0">
                <a:solidFill>
                  <a:schemeClr val="tx1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en-US" altLang="ko-KR" dirty="0" smtClean="0"/>
              <a:t>01 Master Title</a:t>
            </a:r>
            <a:endParaRPr lang="ko-KR" altLang="en-US" dirty="0"/>
          </a:p>
        </p:txBody>
      </p:sp>
      <p:sp>
        <p:nvSpPr>
          <p:cNvPr id="23" name="슬라이드 번호 개체 틀 5"/>
          <p:cNvSpPr txBox="1">
            <a:spLocks/>
          </p:cNvSpPr>
          <p:nvPr userDrawn="1"/>
        </p:nvSpPr>
        <p:spPr>
          <a:xfrm>
            <a:off x="6830888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3576E81-A56B-480E-A20F-D61CC2AD3A2E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  <p:sp>
        <p:nvSpPr>
          <p:cNvPr id="25" name="텍스트 개체 틀 8"/>
          <p:cNvSpPr>
            <a:spLocks noGrp="1"/>
          </p:cNvSpPr>
          <p:nvPr>
            <p:ph type="body" sz="quarter" idx="13" hasCustomPrompt="1"/>
          </p:nvPr>
        </p:nvSpPr>
        <p:spPr>
          <a:xfrm>
            <a:off x="7092280" y="146398"/>
            <a:ext cx="1872208" cy="258266"/>
          </a:xfrm>
        </p:spPr>
        <p:txBody>
          <a:bodyPr anchor="b">
            <a:noAutofit/>
          </a:bodyPr>
          <a:lstStyle>
            <a:lvl1pPr marL="0" indent="0" algn="r">
              <a:buNone/>
              <a:defRPr sz="1300" baseline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중고딕" pitchFamily="18" charset="-127"/>
                <a:ea typeface="HY중고딕" pitchFamily="18" charset="-127"/>
              </a:defRPr>
            </a:lvl2pPr>
            <a:lvl3pPr>
              <a:defRPr sz="2000">
                <a:latin typeface="HY중고딕" pitchFamily="18" charset="-127"/>
                <a:ea typeface="HY중고딕" pitchFamily="18" charset="-127"/>
              </a:defRPr>
            </a:lvl3pPr>
            <a:lvl4pPr>
              <a:defRPr sz="2000">
                <a:latin typeface="HY중고딕" pitchFamily="18" charset="-127"/>
                <a:ea typeface="HY중고딕" pitchFamily="18" charset="-127"/>
              </a:defRPr>
            </a:lvl4pPr>
            <a:lvl5pPr>
              <a:defRPr sz="2000">
                <a:latin typeface="HY중고딕" pitchFamily="18" charset="-127"/>
                <a:ea typeface="HY중고딕" pitchFamily="18" charset="-127"/>
              </a:defRPr>
            </a:lvl5pPr>
          </a:lstStyle>
          <a:p>
            <a:pPr lvl="0"/>
            <a:r>
              <a:rPr lang="en-US" altLang="ko-KR" dirty="0" smtClean="0"/>
              <a:t>1 My Everyday Life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10378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00_work\디자인 메뉴얼\UI_국어\00_UI_국어psd\b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817" y="-6400"/>
            <a:ext cx="9213329" cy="6891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932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5" name="Picture 3" descr="C:\Users\VS\Desktop\Untitled-3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5990"/>
            <a:ext cx="648072" cy="516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제목 1"/>
          <p:cNvSpPr>
            <a:spLocks noGrp="1"/>
          </p:cNvSpPr>
          <p:nvPr>
            <p:ph type="title" hasCustomPrompt="1"/>
          </p:nvPr>
        </p:nvSpPr>
        <p:spPr>
          <a:xfrm>
            <a:off x="179512" y="44624"/>
            <a:ext cx="5442892" cy="608087"/>
          </a:xfrm>
        </p:spPr>
        <p:txBody>
          <a:bodyPr>
            <a:normAutofit/>
          </a:bodyPr>
          <a:lstStyle>
            <a:lvl1pPr algn="l">
              <a:defRPr sz="2800" b="0">
                <a:solidFill>
                  <a:schemeClr val="tx1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en-US" altLang="ko-KR" dirty="0" smtClean="0"/>
              <a:t>01 Master Title</a:t>
            </a:r>
            <a:endParaRPr lang="ko-KR" altLang="en-US" dirty="0"/>
          </a:p>
        </p:txBody>
      </p:sp>
      <p:sp>
        <p:nvSpPr>
          <p:cNvPr id="14" name="모서리가 둥근 직사각형 13"/>
          <p:cNvSpPr/>
          <p:nvPr userDrawn="1"/>
        </p:nvSpPr>
        <p:spPr>
          <a:xfrm>
            <a:off x="107504" y="666750"/>
            <a:ext cx="8928992" cy="6090715"/>
          </a:xfrm>
          <a:prstGeom prst="roundRect">
            <a:avLst>
              <a:gd name="adj" fmla="val 2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슬라이드 번호 개체 틀 5"/>
          <p:cNvSpPr txBox="1">
            <a:spLocks/>
          </p:cNvSpPr>
          <p:nvPr userDrawn="1"/>
        </p:nvSpPr>
        <p:spPr>
          <a:xfrm>
            <a:off x="6830888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3576E81-A56B-480E-A20F-D61CC2AD3A2E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  <p:sp>
        <p:nvSpPr>
          <p:cNvPr id="17" name="텍스트 개체 틀 8"/>
          <p:cNvSpPr>
            <a:spLocks noGrp="1"/>
          </p:cNvSpPr>
          <p:nvPr>
            <p:ph type="body" sz="quarter" idx="10" hasCustomPrompt="1"/>
          </p:nvPr>
        </p:nvSpPr>
        <p:spPr>
          <a:xfrm>
            <a:off x="660276" y="892622"/>
            <a:ext cx="7363148" cy="52015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ko-KR" altLang="en-US" sz="2800" b="0" baseline="0" dirty="0">
                <a:solidFill>
                  <a:schemeClr val="tx1"/>
                </a:solidFill>
                <a:effectLst/>
                <a:latin typeface="+mn-ea"/>
                <a:cs typeface="+mj-cs"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altLang="ko-KR" dirty="0" smtClean="0"/>
              <a:t>TEXT STYLE EDIT</a:t>
            </a:r>
            <a:endParaRPr lang="ko-KR" altLang="en-US" dirty="0"/>
          </a:p>
        </p:txBody>
      </p:sp>
      <p:sp>
        <p:nvSpPr>
          <p:cNvPr id="9" name="텍스트 개체 틀 8"/>
          <p:cNvSpPr>
            <a:spLocks noGrp="1"/>
          </p:cNvSpPr>
          <p:nvPr>
            <p:ph type="body" sz="quarter" idx="13" hasCustomPrompt="1"/>
          </p:nvPr>
        </p:nvSpPr>
        <p:spPr>
          <a:xfrm>
            <a:off x="6444208" y="146398"/>
            <a:ext cx="1907146" cy="330274"/>
          </a:xfrm>
        </p:spPr>
        <p:txBody>
          <a:bodyPr anchor="b">
            <a:noAutofit/>
          </a:bodyPr>
          <a:lstStyle>
            <a:lvl1pPr marL="0" indent="0" algn="r">
              <a:buNone/>
              <a:defRPr sz="1300" baseline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중고딕" pitchFamily="18" charset="-127"/>
                <a:ea typeface="HY중고딕" pitchFamily="18" charset="-127"/>
              </a:defRPr>
            </a:lvl2pPr>
            <a:lvl3pPr>
              <a:defRPr sz="2000">
                <a:latin typeface="HY중고딕" pitchFamily="18" charset="-127"/>
                <a:ea typeface="HY중고딕" pitchFamily="18" charset="-127"/>
              </a:defRPr>
            </a:lvl3pPr>
            <a:lvl4pPr>
              <a:defRPr sz="2000">
                <a:latin typeface="HY중고딕" pitchFamily="18" charset="-127"/>
                <a:ea typeface="HY중고딕" pitchFamily="18" charset="-127"/>
              </a:defRPr>
            </a:lvl4pPr>
            <a:lvl5pPr>
              <a:defRPr sz="2000">
                <a:latin typeface="HY중고딕" pitchFamily="18" charset="-127"/>
                <a:ea typeface="HY중고딕" pitchFamily="18" charset="-127"/>
              </a:defRPr>
            </a:lvl5pPr>
          </a:lstStyle>
          <a:p>
            <a:pPr lvl="0"/>
            <a:r>
              <a:rPr lang="en-US" altLang="ko-KR" dirty="0" smtClean="0"/>
              <a:t>1 My Everyday Life</a:t>
            </a:r>
            <a:endParaRPr lang="ko-KR" altLang="en-US" dirty="0"/>
          </a:p>
        </p:txBody>
      </p:sp>
      <p:sp>
        <p:nvSpPr>
          <p:cNvPr id="12" name="모서리가 둥근 직사각형 11"/>
          <p:cNvSpPr/>
          <p:nvPr userDrawn="1"/>
        </p:nvSpPr>
        <p:spPr>
          <a:xfrm>
            <a:off x="179511" y="742951"/>
            <a:ext cx="8783514" cy="5905500"/>
          </a:xfrm>
          <a:prstGeom prst="roundRect">
            <a:avLst>
              <a:gd name="adj" fmla="val 1954"/>
            </a:avLst>
          </a:prstGeom>
          <a:noFill/>
          <a:ln>
            <a:solidFill>
              <a:schemeClr val="bg2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0856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9142413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663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738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1E7B8-11DE-41B3-AD88-1B5ED4077A8D}" type="datetimeFigureOut">
              <a:rPr lang="ko-KR" altLang="en-US" smtClean="0"/>
              <a:pPr/>
              <a:t>2018-05-08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A9A52-06C3-4ADD-8B4D-9568882326B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626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7" r:id="rId2"/>
    <p:sldLayoutId id="2147483649" r:id="rId3"/>
    <p:sldLayoutId id="2147483655" r:id="rId4"/>
    <p:sldLayoutId id="2147483656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9" name="그룹 198"/>
          <p:cNvGrpSpPr/>
          <p:nvPr/>
        </p:nvGrpSpPr>
        <p:grpSpPr>
          <a:xfrm rot="19910012">
            <a:off x="4309324" y="757556"/>
            <a:ext cx="4629349" cy="4950224"/>
            <a:chOff x="3198010" y="764704"/>
            <a:chExt cx="5894354" cy="6036984"/>
          </a:xfrm>
        </p:grpSpPr>
        <p:grpSp>
          <p:nvGrpSpPr>
            <p:cNvPr id="48" name="그룹 47"/>
            <p:cNvGrpSpPr/>
            <p:nvPr/>
          </p:nvGrpSpPr>
          <p:grpSpPr>
            <a:xfrm>
              <a:off x="5436096" y="764704"/>
              <a:ext cx="1302991" cy="2868632"/>
              <a:chOff x="6300192" y="768600"/>
              <a:chExt cx="1634480" cy="3380479"/>
            </a:xfrm>
          </p:grpSpPr>
          <p:grpSp>
            <p:nvGrpSpPr>
              <p:cNvPr id="49" name="그룹 48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60" name="이등변 삼각형 59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61" name="이등변 삼각형 60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62" name="이등변 삼각형 61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50" name="그룹 49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58" name="타원 57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9" name="타원 58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51" name="그룹 50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56" name="순서도: 지연 55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7" name="순서도: 지연 56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52" name="그룹 51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53" name="타원 52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4" name="타원 53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5" name="타원 54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24" name="그룹 123"/>
            <p:cNvGrpSpPr/>
            <p:nvPr/>
          </p:nvGrpSpPr>
          <p:grpSpPr>
            <a:xfrm rot="10800000">
              <a:off x="5508105" y="3933056"/>
              <a:ext cx="1302991" cy="2868632"/>
              <a:chOff x="6300192" y="768600"/>
              <a:chExt cx="1634480" cy="3380479"/>
            </a:xfrm>
          </p:grpSpPr>
          <p:grpSp>
            <p:nvGrpSpPr>
              <p:cNvPr id="125" name="그룹 124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36" name="이등변 삼각형 135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37" name="이등변 삼각형 136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38" name="이등변 삼각형 137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26" name="그룹 125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34" name="타원 133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5" name="타원 134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27" name="그룹 126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32" name="순서도: 지연 131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3" name="순서도: 지연 132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28" name="그룹 127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29" name="타원 128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0" name="타원 129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1" name="타원 130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39" name="그룹 138"/>
            <p:cNvGrpSpPr/>
            <p:nvPr/>
          </p:nvGrpSpPr>
          <p:grpSpPr>
            <a:xfrm rot="14527420">
              <a:off x="3980830" y="3207918"/>
              <a:ext cx="1302991" cy="2868632"/>
              <a:chOff x="6300192" y="768600"/>
              <a:chExt cx="1634480" cy="3380479"/>
            </a:xfrm>
          </p:grpSpPr>
          <p:grpSp>
            <p:nvGrpSpPr>
              <p:cNvPr id="140" name="그룹 139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51" name="이등변 삼각형 150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52" name="이등변 삼각형 151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53" name="이등변 삼각형 152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41" name="그룹 140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49" name="타원 148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50" name="타원 149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42" name="그룹 141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47" name="순서도: 지연 146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48" name="순서도: 지연 147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43" name="그룹 142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44" name="타원 143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45" name="타원 144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46" name="타원 145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54" name="그룹 153"/>
            <p:cNvGrpSpPr/>
            <p:nvPr/>
          </p:nvGrpSpPr>
          <p:grpSpPr>
            <a:xfrm rot="18307766">
              <a:off x="4028294" y="1500609"/>
              <a:ext cx="1302991" cy="2868632"/>
              <a:chOff x="6300192" y="768600"/>
              <a:chExt cx="1634480" cy="3380479"/>
            </a:xfrm>
          </p:grpSpPr>
          <p:grpSp>
            <p:nvGrpSpPr>
              <p:cNvPr id="155" name="그룹 154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66" name="이등변 삼각형 165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67" name="이등변 삼각형 166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68" name="이등변 삼각형 167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56" name="그룹 155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64" name="타원 163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5" name="타원 164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57" name="그룹 156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62" name="순서도: 지연 161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3" name="순서도: 지연 162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58" name="그룹 157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59" name="타원 158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0" name="타원 159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1" name="타원 160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69" name="그룹 168"/>
            <p:cNvGrpSpPr/>
            <p:nvPr/>
          </p:nvGrpSpPr>
          <p:grpSpPr>
            <a:xfrm rot="3420074">
              <a:off x="6909980" y="1459215"/>
              <a:ext cx="1302991" cy="2868632"/>
              <a:chOff x="6300192" y="768600"/>
              <a:chExt cx="1634480" cy="3380479"/>
            </a:xfrm>
          </p:grpSpPr>
          <p:grpSp>
            <p:nvGrpSpPr>
              <p:cNvPr id="170" name="그룹 169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81" name="이등변 삼각형 180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82" name="이등변 삼각형 181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83" name="이등변 삼각형 182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71" name="그룹 170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79" name="타원 178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80" name="타원 179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72" name="그룹 171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77" name="순서도: 지연 176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78" name="순서도: 지연 177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73" name="그룹 172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74" name="타원 173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75" name="타원 174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76" name="타원 175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84" name="그룹 183"/>
            <p:cNvGrpSpPr/>
            <p:nvPr/>
          </p:nvGrpSpPr>
          <p:grpSpPr>
            <a:xfrm rot="7013989">
              <a:off x="7006552" y="3133200"/>
              <a:ext cx="1302991" cy="2868632"/>
              <a:chOff x="6300192" y="768600"/>
              <a:chExt cx="1634480" cy="3380479"/>
            </a:xfrm>
          </p:grpSpPr>
          <p:grpSp>
            <p:nvGrpSpPr>
              <p:cNvPr id="185" name="그룹 184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96" name="이등변 삼각형 195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97" name="이등변 삼각형 196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98" name="이등변 삼각형 197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86" name="그룹 185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94" name="타원 193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5" name="타원 194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87" name="그룹 186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92" name="순서도: 지연 191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3" name="순서도: 지연 192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88" name="그룹 187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89" name="타원 188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0" name="타원 189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1" name="타원 190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</p:grpSp>
      <p:sp>
        <p:nvSpPr>
          <p:cNvPr id="115" name="순서도: 대체 처리 114"/>
          <p:cNvSpPr/>
          <p:nvPr/>
        </p:nvSpPr>
        <p:spPr>
          <a:xfrm>
            <a:off x="6156176" y="121295"/>
            <a:ext cx="2952328" cy="643409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800" dirty="0" smtClean="0">
                <a:solidFill>
                  <a:srgbClr val="FFFF00"/>
                </a:solidFill>
                <a:latin typeface="HY강B" pitchFamily="18" charset="-127"/>
                <a:ea typeface="HY강B" pitchFamily="18" charset="-127"/>
              </a:rPr>
              <a:t>중등 영어 </a:t>
            </a:r>
            <a:r>
              <a:rPr lang="en-US" altLang="ko-KR" sz="2800" dirty="0" smtClean="0">
                <a:solidFill>
                  <a:srgbClr val="FFFF00"/>
                </a:solidFill>
                <a:latin typeface="HY강B" pitchFamily="18" charset="-127"/>
                <a:ea typeface="HY강B" pitchFamily="18" charset="-127"/>
              </a:rPr>
              <a:t>3-2</a:t>
            </a:r>
            <a:endParaRPr lang="ko-KR" altLang="en-US" sz="2800" dirty="0">
              <a:solidFill>
                <a:srgbClr val="FFFF00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16" name="모서리가 둥근 직사각형 115"/>
          <p:cNvSpPr/>
          <p:nvPr/>
        </p:nvSpPr>
        <p:spPr>
          <a:xfrm>
            <a:off x="283050" y="3264224"/>
            <a:ext cx="4664928" cy="2673203"/>
          </a:xfrm>
          <a:prstGeom prst="roundRect">
            <a:avLst/>
          </a:prstGeom>
          <a:solidFill>
            <a:srgbClr val="FFFF99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4000" b="1" dirty="0" smtClean="0">
                <a:solidFill>
                  <a:schemeClr val="accent4">
                    <a:lumMod val="75000"/>
                  </a:schemeClr>
                </a:solidFill>
                <a:ea typeface="+mj-ea"/>
              </a:rPr>
              <a:t>Lesson </a:t>
            </a:r>
            <a:r>
              <a:rPr lang="en-US" altLang="ko-KR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a typeface="+mj-ea"/>
              </a:rPr>
              <a:t>0</a:t>
            </a:r>
            <a:r>
              <a:rPr lang="en-US" altLang="ko-KR" sz="4000" b="1" dirty="0" smtClean="0">
                <a:solidFill>
                  <a:schemeClr val="accent4">
                    <a:lumMod val="75000"/>
                  </a:schemeClr>
                </a:solidFill>
                <a:ea typeface="+mj-ea"/>
              </a:rPr>
              <a:t>7</a:t>
            </a:r>
            <a:endParaRPr lang="en-US" altLang="ko-KR" sz="4000" b="1" dirty="0">
              <a:solidFill>
                <a:schemeClr val="accent4">
                  <a:lumMod val="75000"/>
                </a:schemeClr>
              </a:solidFill>
              <a:ea typeface="+mj-ea"/>
            </a:endParaRPr>
          </a:p>
          <a:p>
            <a:pPr algn="ctr"/>
            <a:endParaRPr lang="en-US" altLang="ko-KR" sz="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altLang="ko-KR" sz="4000" b="1" dirty="0" smtClean="0">
                <a:solidFill>
                  <a:srgbClr val="002060"/>
                </a:solidFill>
              </a:rPr>
              <a:t>Bill </a:t>
            </a:r>
            <a:r>
              <a:rPr lang="en-US" altLang="ko-KR" sz="4000" b="1" dirty="0">
                <a:solidFill>
                  <a:srgbClr val="002060"/>
                </a:solidFill>
              </a:rPr>
              <a:t>has three</a:t>
            </a:r>
          </a:p>
          <a:p>
            <a:pPr algn="ctr"/>
            <a:r>
              <a:rPr lang="en-US" altLang="ko-KR" sz="4000" b="1" dirty="0">
                <a:solidFill>
                  <a:srgbClr val="002060"/>
                </a:solidFill>
              </a:rPr>
              <a:t>daughters </a:t>
            </a:r>
            <a:r>
              <a:rPr lang="en-US" altLang="ko-KR" sz="4000" b="1" dirty="0" smtClean="0">
                <a:solidFill>
                  <a:srgbClr val="0070C0"/>
                </a:solidFill>
              </a:rPr>
              <a:t>who </a:t>
            </a:r>
            <a:r>
              <a:rPr lang="en-US" altLang="ko-KR" sz="4000" b="1" dirty="0">
                <a:solidFill>
                  <a:srgbClr val="002060"/>
                </a:solidFill>
              </a:rPr>
              <a:t>are</a:t>
            </a:r>
          </a:p>
          <a:p>
            <a:pPr algn="ctr"/>
            <a:r>
              <a:rPr lang="en-US" altLang="ko-KR" sz="4000" b="1" dirty="0">
                <a:solidFill>
                  <a:srgbClr val="002060"/>
                </a:solidFill>
              </a:rPr>
              <a:t>students.</a:t>
            </a:r>
            <a:endParaRPr lang="ko-KR" altLang="en-US" sz="4000" b="1" dirty="0" smtClean="0">
              <a:solidFill>
                <a:srgbClr val="002060"/>
              </a:solidFill>
            </a:endParaRPr>
          </a:p>
        </p:txBody>
      </p:sp>
      <p:grpSp>
        <p:nvGrpSpPr>
          <p:cNvPr id="102" name="그룹 101"/>
          <p:cNvGrpSpPr/>
          <p:nvPr/>
        </p:nvGrpSpPr>
        <p:grpSpPr>
          <a:xfrm>
            <a:off x="378465" y="-15893"/>
            <a:ext cx="2897393" cy="2183447"/>
            <a:chOff x="378465" y="-15893"/>
            <a:chExt cx="2897393" cy="2183447"/>
          </a:xfrm>
        </p:grpSpPr>
        <p:sp>
          <p:nvSpPr>
            <p:cNvPr id="103" name="순서도: 지연 102"/>
            <p:cNvSpPr/>
            <p:nvPr/>
          </p:nvSpPr>
          <p:spPr>
            <a:xfrm rot="5400000">
              <a:off x="1128081" y="-136368"/>
              <a:ext cx="2027301" cy="2268252"/>
            </a:xfrm>
            <a:prstGeom prst="flowChartDelay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4" name="타원형 설명선 103"/>
            <p:cNvSpPr/>
            <p:nvPr/>
          </p:nvSpPr>
          <p:spPr>
            <a:xfrm>
              <a:off x="378465" y="188276"/>
              <a:ext cx="996147" cy="936468"/>
            </a:xfrm>
            <a:prstGeom prst="wedgeEllipseCallout">
              <a:avLst>
                <a:gd name="adj1" fmla="val 27531"/>
                <a:gd name="adj2" fmla="val 56488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66"/>
                </a:solidFill>
              </a:endParaRPr>
            </a:p>
          </p:txBody>
        </p:sp>
        <p:grpSp>
          <p:nvGrpSpPr>
            <p:cNvPr id="105" name="그룹 104"/>
            <p:cNvGrpSpPr/>
            <p:nvPr/>
          </p:nvGrpSpPr>
          <p:grpSpPr>
            <a:xfrm>
              <a:off x="444490" y="327970"/>
              <a:ext cx="864096" cy="657080"/>
              <a:chOff x="755576" y="1663857"/>
              <a:chExt cx="864096" cy="657080"/>
            </a:xfrm>
          </p:grpSpPr>
          <p:sp>
            <p:nvSpPr>
              <p:cNvPr id="107" name="TextBox 106"/>
              <p:cNvSpPr txBox="1"/>
              <p:nvPr/>
            </p:nvSpPr>
            <p:spPr>
              <a:xfrm>
                <a:off x="755576" y="1663857"/>
                <a:ext cx="7200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2800" dirty="0">
                    <a:solidFill>
                      <a:schemeClr val="bg1"/>
                    </a:solidFill>
                    <a:latin typeface="HY강B" pitchFamily="18" charset="-127"/>
                    <a:ea typeface="HY강B" pitchFamily="18" charset="-127"/>
                  </a:rPr>
                  <a:t>올</a:t>
                </a:r>
                <a:endParaRPr lang="ko-KR" altLang="en-US" sz="2800" dirty="0">
                  <a:solidFill>
                    <a:schemeClr val="bg1"/>
                  </a:solidFill>
                  <a:latin typeface="HY강B" pitchFamily="18" charset="-127"/>
                  <a:ea typeface="HY강B" pitchFamily="18" charset="-127"/>
                </a:endParaRPr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1073575" y="1797717"/>
                <a:ext cx="54609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2800" dirty="0" smtClean="0">
                    <a:solidFill>
                      <a:schemeClr val="bg1"/>
                    </a:solidFill>
                    <a:latin typeface="HY강B" pitchFamily="18" charset="-127"/>
                    <a:ea typeface="HY강B" pitchFamily="18" charset="-127"/>
                  </a:rPr>
                  <a:t>댓</a:t>
                </a:r>
                <a:endParaRPr lang="ko-KR" altLang="en-US" sz="2800" dirty="0">
                  <a:solidFill>
                    <a:schemeClr val="bg1"/>
                  </a:solidFill>
                  <a:latin typeface="HY강B" pitchFamily="18" charset="-127"/>
                  <a:ea typeface="HY강B" pitchFamily="18" charset="-127"/>
                </a:endParaRPr>
              </a:p>
            </p:txBody>
          </p:sp>
        </p:grpSp>
        <p:sp>
          <p:nvSpPr>
            <p:cNvPr id="106" name="TextBox 105"/>
            <p:cNvSpPr txBox="1"/>
            <p:nvPr/>
          </p:nvSpPr>
          <p:spPr>
            <a:xfrm>
              <a:off x="1151618" y="1090336"/>
              <a:ext cx="212424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3200" dirty="0">
                  <a:solidFill>
                    <a:srgbClr val="FF0066"/>
                  </a:solidFill>
                </a:rPr>
                <a:t>진도</a:t>
              </a:r>
              <a:r>
                <a:rPr lang="en-US" altLang="ko-KR" sz="3200" dirty="0">
                  <a:solidFill>
                    <a:schemeClr val="accent2">
                      <a:lumMod val="75000"/>
                    </a:schemeClr>
                  </a:solidFill>
                </a:rPr>
                <a:t> </a:t>
              </a:r>
              <a:r>
                <a:rPr lang="ko-KR" altLang="en-US" sz="3200" dirty="0"/>
                <a:t>교재</a:t>
              </a:r>
            </a:p>
            <a:p>
              <a:endParaRPr lang="ko-KR" alt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2726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311988" y="1700844"/>
            <a:ext cx="8608305" cy="4536468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China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is </a:t>
            </a:r>
            <a:r>
              <a:rPr lang="en-US" altLang="ko-KR" sz="21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country </a:t>
            </a:r>
            <a:r>
              <a:rPr lang="en-US" altLang="ko-KR" sz="2100" b="1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where〔in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which〕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 was born.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won’t forget </a:t>
            </a:r>
            <a:r>
              <a:rPr lang="en-US" altLang="ko-KR" sz="21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day </a:t>
            </a:r>
            <a:r>
              <a:rPr lang="en-US" altLang="ko-KR" sz="2100" b="1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when〔on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which〕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 met you.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don’t know </a:t>
            </a:r>
            <a:r>
              <a:rPr lang="en-US" altLang="ko-KR" sz="21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reason </a:t>
            </a:r>
            <a:r>
              <a:rPr lang="en-US" altLang="ko-KR" sz="2100" b="1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why〔for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which〕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she didn’t come to the meeting.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That’s </a:t>
            </a:r>
            <a:r>
              <a:rPr lang="en-US" altLang="ko-KR" sz="2100" b="1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how〔in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which〕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she solved the math problem.</a:t>
            </a:r>
          </a:p>
          <a:p>
            <a:pPr algn="just"/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826942" y="1044024"/>
            <a:ext cx="3385018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관계부사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관계부사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복합관계사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눈물 방울 8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D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89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311988" y="1700844"/>
            <a:ext cx="8608305" cy="4536468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180000" indent="-457200"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cf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1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선행사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way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와 관계부사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how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는 같이 쓸 수 없으므로 둘 중 하나를 반드시 생략하거나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way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in which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로 쓴다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Tell me </a:t>
            </a:r>
            <a:r>
              <a:rPr lang="en-US" altLang="ko-KR" sz="2100" b="1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how〔the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way〕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could memorize all the words.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Tell me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way in which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could memorize all the words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just"/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826942" y="1044024"/>
            <a:ext cx="3385018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관계부사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관계부사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복합관계사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눈물 방울 8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D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39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관계부사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복합관계사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1247598" y="2276872"/>
            <a:ext cx="7204259" cy="3168352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altLang="en-US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관계부사 </a:t>
            </a:r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또는 선행사의 생략</a:t>
            </a:r>
            <a:endParaRPr lang="en-US" altLang="ko-KR" sz="21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관계부사 생략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관계부사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앞에 </a:t>
            </a:r>
            <a:r>
              <a:rPr lang="ko-KR" altLang="en-US" sz="21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선행사가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있을 경우</a:t>
            </a: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Summer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is the time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(when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we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can enjoy swimming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(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여름은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우리가 수영을 즐길 수 있는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시기이다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</a:p>
          <a:p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180000" indent="-457200" algn="just"/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ko-KR" altLang="en-US" sz="2100" b="1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선행사</a:t>
            </a:r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생략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place,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time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the reason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등과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같이 일반적인 </a:t>
            </a:r>
            <a:r>
              <a:rPr lang="ko-KR" altLang="en-US" sz="21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선행사일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경우</a:t>
            </a: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I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know (the reason)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why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 went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there. 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나는 그가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그곳에 간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이유를 안다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오각형 10"/>
          <p:cNvSpPr/>
          <p:nvPr/>
        </p:nvSpPr>
        <p:spPr>
          <a:xfrm>
            <a:off x="594206" y="1844824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" name="순서도: 대체 처리 7"/>
          <p:cNvSpPr/>
          <p:nvPr/>
        </p:nvSpPr>
        <p:spPr>
          <a:xfrm>
            <a:off x="826942" y="1044024"/>
            <a:ext cx="3385018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관계부사</a:t>
            </a:r>
          </a:p>
        </p:txBody>
      </p:sp>
      <p:sp>
        <p:nvSpPr>
          <p:cNvPr id="9" name="눈물 방울 8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D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26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370250" y="1700844"/>
            <a:ext cx="8608305" cy="4536468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52000" indent="-457200" algn="just"/>
            <a:r>
              <a:rPr lang="en-US" altLang="ko-KR" sz="2400" b="1" dirty="0">
                <a:solidFill>
                  <a:schemeClr val="tx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 </a:t>
            </a:r>
            <a:r>
              <a:rPr lang="ko-KR" altLang="en-US" sz="2400" b="1" dirty="0" smtClean="0">
                <a:solidFill>
                  <a:schemeClr val="tx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복합관계대명사</a:t>
            </a:r>
            <a:r>
              <a:rPr lang="en-US" altLang="ko-KR" sz="2400" b="1" dirty="0" smtClean="0">
                <a:solidFill>
                  <a:schemeClr val="tx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관계대명사＋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-ever&gt;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 형태로 </a:t>
            </a:r>
            <a:r>
              <a:rPr lang="ko-KR" altLang="en-US" sz="21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선행사를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포함하고 있고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주어나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목적어 역할의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명사절 또는 양보의 부사절을 이끈다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endParaRPr lang="en-US" altLang="ko-KR" sz="2400" dirty="0" smtClean="0">
              <a:latin typeface="맑은 고딕" pitchFamily="50" charset="-127"/>
              <a:ea typeface="맑은 고딕" pitchFamily="50" charset="-127"/>
            </a:endParaRPr>
          </a:p>
          <a:p>
            <a:endParaRPr lang="en-US" altLang="ko-KR" sz="2400" dirty="0">
              <a:latin typeface="맑은 고딕" pitchFamily="50" charset="-127"/>
              <a:ea typeface="맑은 고딕" pitchFamily="50" charset="-127"/>
            </a:endParaRPr>
          </a:p>
          <a:p>
            <a:endParaRPr lang="en-US" altLang="ko-KR" sz="24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</a:pPr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</a:pP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관계부사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복합관계사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순서도: 대체 처리 10"/>
          <p:cNvSpPr/>
          <p:nvPr/>
        </p:nvSpPr>
        <p:spPr>
          <a:xfrm>
            <a:off x="826942" y="1044024"/>
            <a:ext cx="3385018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복합관계사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538472"/>
              </p:ext>
            </p:extLst>
          </p:nvPr>
        </p:nvGraphicFramePr>
        <p:xfrm>
          <a:off x="838941" y="3068960"/>
          <a:ext cx="7914459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1811"/>
                <a:gridCol w="2916324"/>
                <a:gridCol w="2916324"/>
              </a:tblGrid>
              <a:tr h="14973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</a:rPr>
                        <a:t>복합관계대명사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</a:rPr>
                        <a:t>명사절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</a:rPr>
                        <a:t>양보의 부사절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whoever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anyone who</a:t>
                      </a:r>
                    </a:p>
                    <a:p>
                      <a:pPr algn="ctr" latinLnBrk="1"/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(~</a:t>
                      </a:r>
                      <a:r>
                        <a:rPr lang="ko-KR" altLang="en-US" sz="1600" dirty="0" smtClean="0">
                          <a:latin typeface="HY강M" pitchFamily="18" charset="-127"/>
                          <a:ea typeface="HY강M" pitchFamily="18" charset="-127"/>
                        </a:rPr>
                        <a:t>하는 사람은 누구든지</a:t>
                      </a:r>
                      <a:r>
                        <a:rPr lang="en-US" altLang="ko-KR" sz="1600" dirty="0" smtClean="0">
                          <a:latin typeface="HY강M" pitchFamily="18" charset="-127"/>
                          <a:ea typeface="HY강M" pitchFamily="18" charset="-127"/>
                        </a:rPr>
                        <a:t>)</a:t>
                      </a:r>
                      <a:endParaRPr lang="ko-KR" altLang="en-US" sz="1600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no matter who</a:t>
                      </a:r>
                    </a:p>
                    <a:p>
                      <a:pPr algn="ctr" latinLnBrk="1"/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(</a:t>
                      </a:r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누가 </a:t>
                      </a:r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~</a:t>
                      </a:r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할지라도</a:t>
                      </a:r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)</a:t>
                      </a:r>
                      <a:endParaRPr lang="ko-KR" altLang="en-US" sz="1600" kern="1200" dirty="0">
                        <a:solidFill>
                          <a:schemeClr val="dk1"/>
                        </a:solidFill>
                        <a:latin typeface="HY강M" pitchFamily="18" charset="-127"/>
                        <a:ea typeface="HY강M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whomever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anyone whom</a:t>
                      </a:r>
                    </a:p>
                    <a:p>
                      <a:pPr algn="ctr" latinLnBrk="1"/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(~</a:t>
                      </a:r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하는 사람은 누구든지</a:t>
                      </a:r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)</a:t>
                      </a:r>
                      <a:endParaRPr lang="ko-KR" altLang="en-US" sz="1600" kern="1200" dirty="0">
                        <a:solidFill>
                          <a:schemeClr val="dk1"/>
                        </a:solidFill>
                        <a:latin typeface="HY강M" pitchFamily="18" charset="-127"/>
                        <a:ea typeface="HY강M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no matter whom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누구를 </a:t>
                      </a:r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~</a:t>
                      </a:r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할지라도</a:t>
                      </a:r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)</a:t>
                      </a:r>
                      <a:endParaRPr lang="ko-KR" altLang="en-US" sz="1600" kern="1200" dirty="0">
                        <a:solidFill>
                          <a:schemeClr val="dk1"/>
                        </a:solidFill>
                        <a:latin typeface="HY강M" pitchFamily="18" charset="-127"/>
                        <a:ea typeface="HY강M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whichever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anything that</a:t>
                      </a:r>
                    </a:p>
                    <a:p>
                      <a:pPr algn="ctr" latinLnBrk="1"/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(~</a:t>
                      </a:r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하는 것은 어느 것이든지</a:t>
                      </a:r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)</a:t>
                      </a:r>
                      <a:endParaRPr lang="ko-KR" altLang="en-US" sz="1600" kern="1200" dirty="0">
                        <a:solidFill>
                          <a:schemeClr val="dk1"/>
                        </a:solidFill>
                        <a:latin typeface="HY강M" pitchFamily="18" charset="-127"/>
                        <a:ea typeface="HY강M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no matter which</a:t>
                      </a:r>
                    </a:p>
                    <a:p>
                      <a:pPr algn="ctr" latinLnBrk="1"/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(</a:t>
                      </a:r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어느 것을 </a:t>
                      </a:r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~</a:t>
                      </a:r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할지라도</a:t>
                      </a:r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)</a:t>
                      </a:r>
                      <a:endParaRPr lang="ko-KR" altLang="en-US" sz="1600" kern="1200" dirty="0">
                        <a:solidFill>
                          <a:schemeClr val="dk1"/>
                        </a:solidFill>
                        <a:latin typeface="HY강M" pitchFamily="18" charset="-127"/>
                        <a:ea typeface="HY강M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whatever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anything that</a:t>
                      </a:r>
                    </a:p>
                    <a:p>
                      <a:pPr algn="ctr" latinLnBrk="1"/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(~</a:t>
                      </a:r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하는 것은 무엇이든지</a:t>
                      </a:r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)</a:t>
                      </a:r>
                      <a:endParaRPr lang="ko-KR" altLang="en-US" sz="1600" kern="1200" dirty="0">
                        <a:solidFill>
                          <a:schemeClr val="dk1"/>
                        </a:solidFill>
                        <a:latin typeface="HY강M" pitchFamily="18" charset="-127"/>
                        <a:ea typeface="HY강M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no matter what</a:t>
                      </a:r>
                    </a:p>
                    <a:p>
                      <a:pPr algn="ctr" latinLnBrk="1"/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(</a:t>
                      </a:r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무엇을 </a:t>
                      </a:r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~</a:t>
                      </a:r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할지라도</a:t>
                      </a:r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)</a:t>
                      </a:r>
                      <a:endParaRPr lang="ko-KR" altLang="en-US" sz="1600" kern="1200" dirty="0">
                        <a:solidFill>
                          <a:schemeClr val="dk1"/>
                        </a:solidFill>
                        <a:latin typeface="HY강M" pitchFamily="18" charset="-127"/>
                        <a:ea typeface="HY강M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눈물 방울 8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E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45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370250" y="1700844"/>
            <a:ext cx="8608305" cy="4536468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52000" indent="-457200" algn="just">
              <a:buFont typeface="+mj-lt"/>
              <a:buAutoNum type="arabicPeriod"/>
            </a:pPr>
            <a:r>
              <a:rPr lang="ko-KR" altLang="en-US" sz="2400" b="1" dirty="0" smtClean="0">
                <a:solidFill>
                  <a:schemeClr val="tx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복합관계대명사</a:t>
            </a:r>
            <a:r>
              <a:rPr lang="en-US" altLang="ko-KR" sz="2400" b="1" dirty="0" smtClean="0">
                <a:solidFill>
                  <a:schemeClr val="tx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관계대명사＋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-ever&gt;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 형태로 </a:t>
            </a:r>
            <a:r>
              <a:rPr lang="ko-KR" altLang="en-US" sz="21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선행사를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포함하고 있고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주어나 목적어 역할의 명사절 또는 양보의 부사절을 이끈다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252000" indent="-457200" algn="just"/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b="1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Whoever〔Anyone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who〕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likes comics can join our club.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b="1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Whatever〔No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matter what〕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you do, it is important to do your best.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</a:pP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관계부사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복합관계사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순서도: 대체 처리 10"/>
          <p:cNvSpPr/>
          <p:nvPr/>
        </p:nvSpPr>
        <p:spPr>
          <a:xfrm>
            <a:off x="826942" y="1044024"/>
            <a:ext cx="3385018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복합관계사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눈물 방울 8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E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33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370250" y="1700844"/>
            <a:ext cx="8608305" cy="4536468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57200" indent="-457200" algn="just">
              <a:buFont typeface="+mj-lt"/>
              <a:buAutoNum type="arabicPeriod" startAt="2"/>
            </a:pPr>
            <a:r>
              <a:rPr lang="ko-KR" altLang="en-US" sz="2400" b="1" dirty="0" smtClean="0">
                <a:solidFill>
                  <a:schemeClr val="tx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복합관계부사</a:t>
            </a:r>
            <a:r>
              <a:rPr lang="en-US" altLang="ko-KR" sz="2400" b="1" dirty="0" smtClean="0">
                <a:solidFill>
                  <a:schemeClr val="tx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when / where / how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＋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-ever&gt;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 형태로 </a:t>
            </a:r>
            <a:r>
              <a:rPr lang="ko-KR" altLang="en-US" sz="21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선행사를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포함하며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시간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장소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양보의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부사절을 이끈다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252000" indent="-457200" algn="just">
              <a:buFont typeface="+mj-lt"/>
              <a:buAutoNum type="arabicPeriod" startAt="2"/>
            </a:pPr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indent="-457200" algn="just">
              <a:buFont typeface="+mj-lt"/>
              <a:buAutoNum type="arabicPeriod" startAt="2"/>
            </a:pP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indent="-457200" algn="just">
              <a:buFont typeface="+mj-lt"/>
              <a:buAutoNum type="arabicPeriod" startAt="2"/>
            </a:pPr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indent="-457200" algn="just">
              <a:buFont typeface="+mj-lt"/>
              <a:buAutoNum type="arabicPeriod" startAt="2"/>
            </a:pP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indent="-457200" algn="just">
              <a:buFont typeface="+mj-lt"/>
              <a:buAutoNum type="arabicPeriod" startAt="2"/>
            </a:pPr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indent="-457200" algn="just">
              <a:buFont typeface="+mj-lt"/>
              <a:buAutoNum type="arabicPeriod" startAt="2"/>
            </a:pP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indent="-457200" algn="just">
              <a:buFont typeface="+mj-lt"/>
              <a:buAutoNum type="arabicPeriod" startAt="2"/>
            </a:pPr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indent="-457200" algn="just">
              <a:buFont typeface="+mj-lt"/>
              <a:buAutoNum type="arabicPeriod" startAt="2"/>
            </a:pP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관계부사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복합관계사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순서도: 대체 처리 10"/>
          <p:cNvSpPr/>
          <p:nvPr/>
        </p:nvSpPr>
        <p:spPr>
          <a:xfrm>
            <a:off x="826942" y="1044024"/>
            <a:ext cx="3385018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복합관계사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112137"/>
              </p:ext>
            </p:extLst>
          </p:nvPr>
        </p:nvGraphicFramePr>
        <p:xfrm>
          <a:off x="625497" y="3284984"/>
          <a:ext cx="791445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1811"/>
                <a:gridCol w="3194495"/>
                <a:gridCol w="2638153"/>
              </a:tblGrid>
              <a:tr h="14973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</a:rPr>
                        <a:t>복합관계부사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</a:rPr>
                        <a:t>시간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</a:rPr>
                        <a:t>장소의 부사절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</a:rPr>
                        <a:t>양보의 부사절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whenever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at any time when</a:t>
                      </a:r>
                    </a:p>
                    <a:p>
                      <a:pPr algn="ctr" latinLnBrk="1"/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(~</a:t>
                      </a:r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할 때는 언제나</a:t>
                      </a:r>
                      <a:r>
                        <a:rPr lang="en-US" altLang="ko-KR" sz="1600" dirty="0" smtClean="0">
                          <a:latin typeface="HY강M" pitchFamily="18" charset="-127"/>
                          <a:ea typeface="HY강M" pitchFamily="18" charset="-127"/>
                        </a:rPr>
                        <a:t>)</a:t>
                      </a:r>
                      <a:endParaRPr lang="ko-KR" altLang="en-US" sz="1600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no matter when</a:t>
                      </a:r>
                    </a:p>
                    <a:p>
                      <a:pPr algn="ctr" latinLnBrk="1"/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(</a:t>
                      </a:r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언제 </a:t>
                      </a:r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~</a:t>
                      </a:r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할지라도</a:t>
                      </a:r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)</a:t>
                      </a:r>
                      <a:endParaRPr lang="ko-KR" altLang="en-US" sz="1600" kern="1200" dirty="0">
                        <a:solidFill>
                          <a:schemeClr val="dk1"/>
                        </a:solidFill>
                        <a:latin typeface="HY강M" pitchFamily="18" charset="-127"/>
                        <a:ea typeface="HY강M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wherever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 smtClean="0"/>
                        <a:t>at〔to</a:t>
                      </a:r>
                      <a:r>
                        <a:rPr lang="en-US" altLang="ko-KR" dirty="0" smtClean="0"/>
                        <a:t>〕 any place where</a:t>
                      </a:r>
                    </a:p>
                    <a:p>
                      <a:pPr algn="ctr" latinLnBrk="1"/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(~</a:t>
                      </a:r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하는 곳은 어디든지</a:t>
                      </a:r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)</a:t>
                      </a:r>
                      <a:endParaRPr lang="ko-KR" altLang="en-US" sz="1600" kern="1200" dirty="0">
                        <a:solidFill>
                          <a:schemeClr val="dk1"/>
                        </a:solidFill>
                        <a:latin typeface="HY강M" pitchFamily="18" charset="-127"/>
                        <a:ea typeface="HY강M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no matter where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어디서 </a:t>
                      </a:r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~</a:t>
                      </a:r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할지라도</a:t>
                      </a:r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)</a:t>
                      </a:r>
                      <a:endParaRPr lang="ko-KR" altLang="en-US" sz="1600" kern="1200" dirty="0">
                        <a:solidFill>
                          <a:schemeClr val="dk1"/>
                        </a:solidFill>
                        <a:latin typeface="HY강M" pitchFamily="18" charset="-127"/>
                        <a:ea typeface="HY강M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u="none" dirty="0" smtClean="0"/>
                        <a:t>however</a:t>
                      </a:r>
                      <a:endParaRPr lang="ko-KR" altLang="en-US" u="none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anything that</a:t>
                      </a:r>
                    </a:p>
                    <a:p>
                      <a:pPr algn="ctr" latinLnBrk="1"/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(~</a:t>
                      </a:r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하는 것은 어느 것이든지</a:t>
                      </a:r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)</a:t>
                      </a:r>
                      <a:endParaRPr lang="ko-KR" altLang="en-US" sz="1600" kern="1200" dirty="0">
                        <a:solidFill>
                          <a:schemeClr val="dk1"/>
                        </a:solidFill>
                        <a:latin typeface="HY강M" pitchFamily="18" charset="-127"/>
                        <a:ea typeface="HY강M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no matter</a:t>
                      </a:r>
                      <a:r>
                        <a:rPr lang="en-US" altLang="ko-KR" baseline="0" dirty="0" smtClean="0"/>
                        <a:t> how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(</a:t>
                      </a:r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아무리 </a:t>
                      </a:r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~</a:t>
                      </a:r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할지라도</a:t>
                      </a:r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HY강M" pitchFamily="18" charset="-127"/>
                          <a:ea typeface="HY강M" pitchFamily="18" charset="-127"/>
                          <a:cs typeface="+mn-cs"/>
                        </a:rPr>
                        <a:t>)</a:t>
                      </a:r>
                      <a:endParaRPr lang="ko-KR" altLang="en-US" sz="1600" kern="1200" dirty="0">
                        <a:solidFill>
                          <a:schemeClr val="dk1"/>
                        </a:solidFill>
                        <a:latin typeface="HY강M" pitchFamily="18" charset="-127"/>
                        <a:ea typeface="HY강M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4" name="직선 연결선 3"/>
          <p:cNvCxnSpPr/>
          <p:nvPr/>
        </p:nvCxnSpPr>
        <p:spPr>
          <a:xfrm>
            <a:off x="1259632" y="5301208"/>
            <a:ext cx="79208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꺾인 연결선 5"/>
          <p:cNvCxnSpPr/>
          <p:nvPr/>
        </p:nvCxnSpPr>
        <p:spPr>
          <a:xfrm>
            <a:off x="1655676" y="5301208"/>
            <a:ext cx="863775" cy="576064"/>
          </a:xfrm>
          <a:prstGeom prst="bentConnector3">
            <a:avLst>
              <a:gd name="adj1" fmla="val -2931"/>
            </a:avLst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10695" y="5707995"/>
            <a:ext cx="49423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30"/>
              </a:spcBef>
            </a:pPr>
            <a:r>
              <a:rPr lang="en-US" altLang="ko-KR" sz="1600" dirty="0" err="1" smtClean="0">
                <a:ln>
                  <a:solidFill>
                    <a:srgbClr val="C00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however〔no</a:t>
            </a:r>
            <a:r>
              <a:rPr lang="en-US" altLang="ko-KR" sz="1600" dirty="0" smtClean="0">
                <a:ln>
                  <a:solidFill>
                    <a:srgbClr val="C00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</a:t>
            </a:r>
            <a:r>
              <a:rPr lang="en-US" altLang="ko-KR" sz="1600" dirty="0">
                <a:ln>
                  <a:solidFill>
                    <a:srgbClr val="C00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matter how</a:t>
            </a:r>
            <a:r>
              <a:rPr lang="en-US" altLang="ko-KR" sz="1600" dirty="0" smtClean="0">
                <a:ln>
                  <a:solidFill>
                    <a:srgbClr val="C00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〕</a:t>
            </a:r>
            <a:r>
              <a:rPr lang="ko-KR" altLang="en-US" sz="1600" dirty="0" smtClean="0">
                <a:ln>
                  <a:solidFill>
                    <a:srgbClr val="C00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뒤에 </a:t>
            </a:r>
            <a:r>
              <a:rPr lang="ko-KR" altLang="en-US" sz="1600" dirty="0">
                <a:ln>
                  <a:solidFill>
                    <a:srgbClr val="C00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형용사나 부사가 옴</a:t>
            </a:r>
          </a:p>
        </p:txBody>
      </p:sp>
      <p:sp>
        <p:nvSpPr>
          <p:cNvPr id="9" name="눈물 방울 8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E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5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0" y="4798"/>
            <a:ext cx="9144000" cy="6853202"/>
            <a:chOff x="0" y="4798"/>
            <a:chExt cx="9144000" cy="6853202"/>
          </a:xfrm>
        </p:grpSpPr>
        <p:sp>
          <p:nvSpPr>
            <p:cNvPr id="2" name="설명선 3(강조선) 1"/>
            <p:cNvSpPr/>
            <p:nvPr/>
          </p:nvSpPr>
          <p:spPr>
            <a:xfrm>
              <a:off x="0" y="841510"/>
              <a:ext cx="9144000" cy="6016490"/>
            </a:xfrm>
            <a:prstGeom prst="accentCallout3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rIns="180000" rtlCol="0" anchor="t">
              <a:noAutofit/>
            </a:bodyPr>
            <a:lstStyle/>
            <a:p>
              <a:pPr algn="just">
                <a:lnSpc>
                  <a:spcPct val="200000"/>
                </a:lnSpc>
              </a:pPr>
              <a:r>
                <a:rPr lang="en-US" altLang="ko-KR" sz="3000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 Have </a:t>
              </a:r>
              <a:r>
                <a:rPr lang="en-US" altLang="ko-KR" sz="300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you ever given your friends </a:t>
              </a:r>
              <a:r>
                <a:rPr lang="en-US" altLang="ko-KR" sz="3000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300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a lucky bag </a:t>
              </a:r>
              <a:r>
                <a:rPr lang="en-US" altLang="ko-KR" sz="3000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  </a:t>
              </a:r>
              <a:r>
                <a:rPr lang="en-US" altLang="ko-KR" sz="300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on New Year’s Day? A lucky bag </a:t>
              </a:r>
              <a:r>
                <a:rPr lang="en-US" altLang="ko-KR" sz="3000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is believed  </a:t>
              </a:r>
              <a:r>
                <a:rPr lang="en-US" altLang="ko-KR" sz="300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to bring good luck </a:t>
              </a:r>
              <a:r>
                <a:rPr lang="en-US" altLang="ko-KR" sz="3000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in </a:t>
              </a:r>
              <a:r>
                <a:rPr lang="en-US" altLang="ko-KR" sz="300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Korea. Each culture has unique items </a:t>
              </a:r>
              <a:r>
                <a:rPr lang="en-US" altLang="ko-KR" sz="3000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ⓐ </a:t>
              </a:r>
              <a:r>
                <a:rPr lang="en-US" altLang="ko-KR" sz="3000" u="sng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which </a:t>
              </a:r>
              <a:r>
                <a:rPr lang="en-US" altLang="ko-KR" sz="3000" u="sng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are</a:t>
              </a:r>
              <a:r>
                <a:rPr lang="en-US" altLang="ko-KR" sz="3000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 believed  </a:t>
              </a:r>
              <a:r>
                <a:rPr lang="en-US" altLang="ko-KR" sz="300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to bring good </a:t>
              </a:r>
              <a:r>
                <a:rPr lang="en-US" altLang="ko-KR" sz="3000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luck  to </a:t>
              </a:r>
              <a:r>
                <a:rPr lang="en-US" altLang="ko-KR" sz="300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people. Let’s learn about the special things </a:t>
              </a:r>
              <a:r>
                <a:rPr lang="en-US" altLang="ko-KR" sz="3000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ⓑ </a:t>
              </a:r>
              <a:r>
                <a:rPr lang="en-US" altLang="ko-KR" sz="3000" u="sng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that</a:t>
              </a:r>
              <a:r>
                <a:rPr lang="en-US" altLang="ko-KR" sz="300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3000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bring people </a:t>
              </a:r>
              <a:r>
                <a:rPr lang="en-US" altLang="ko-KR" sz="300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in different countries good luck</a:t>
              </a:r>
              <a:r>
                <a:rPr lang="en-US" altLang="ko-KR" sz="3000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.</a:t>
              </a:r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0" y="4798"/>
              <a:ext cx="9144000" cy="836712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altLang="ko-KR" sz="2800" b="1" spc="50" dirty="0" smtClean="0">
                  <a:ln w="13500">
                    <a:solidFill>
                      <a:schemeClr val="accent1">
                        <a:shade val="2500"/>
                        <a:alpha val="6500"/>
                      </a:schemeClr>
                    </a:solidFill>
                    <a:prstDash val="solid"/>
                  </a:ln>
                  <a:solidFill>
                    <a:schemeClr val="accent1">
                      <a:tint val="3000"/>
                      <a:alpha val="95000"/>
                    </a:schemeClr>
                  </a:solidFill>
                  <a:effectLst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  <a:latin typeface="+mj-lt"/>
                  <a:ea typeface="맑은 고딕" pitchFamily="50" charset="-127"/>
                </a:rPr>
                <a:t>Reading</a:t>
              </a:r>
              <a:endParaRPr lang="ko-KR" altLang="en-US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endParaRPr>
            </a:p>
          </p:txBody>
        </p:sp>
      </p:grpSp>
      <p:cxnSp>
        <p:nvCxnSpPr>
          <p:cNvPr id="5" name="직선 연결선 4"/>
          <p:cNvCxnSpPr/>
          <p:nvPr/>
        </p:nvCxnSpPr>
        <p:spPr>
          <a:xfrm flipH="1">
            <a:off x="8999984" y="1333456"/>
            <a:ext cx="144016" cy="3600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flipH="1">
            <a:off x="2977603" y="3097684"/>
            <a:ext cx="144016" cy="3600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 flipH="1">
            <a:off x="8334920" y="2185008"/>
            <a:ext cx="144016" cy="3600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 flipH="1">
            <a:off x="1134840" y="4020702"/>
            <a:ext cx="144016" cy="3600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flipH="1">
            <a:off x="8990903" y="3997491"/>
            <a:ext cx="144016" cy="3600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 flipH="1">
            <a:off x="8448872" y="4906900"/>
            <a:ext cx="144016" cy="3600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 flipH="1">
            <a:off x="6597848" y="1289672"/>
            <a:ext cx="144016" cy="3600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318353" y="1693496"/>
            <a:ext cx="3821599" cy="1239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>
            <a:off x="3995936" y="2618908"/>
            <a:ext cx="4253647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198712" y="1731030"/>
            <a:ext cx="1648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현재완료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(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경험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939087" y="2688324"/>
            <a:ext cx="43104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&lt;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주어＋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be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동사＋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p.p.(+ by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＋목적격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)&gt; 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수동태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cxnSp>
        <p:nvCxnSpPr>
          <p:cNvPr id="28" name="직선 연결선 27"/>
          <p:cNvCxnSpPr/>
          <p:nvPr/>
        </p:nvCxnSpPr>
        <p:spPr>
          <a:xfrm>
            <a:off x="144016" y="3501008"/>
            <a:ext cx="288116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888454" y="3601756"/>
            <a:ext cx="2995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&lt;each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＋단수명사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&gt;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는 단수 취급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cxnSp>
        <p:nvCxnSpPr>
          <p:cNvPr id="35" name="직선 연결선 34"/>
          <p:cNvCxnSpPr/>
          <p:nvPr/>
        </p:nvCxnSpPr>
        <p:spPr>
          <a:xfrm>
            <a:off x="4711361" y="3529952"/>
            <a:ext cx="2956983" cy="9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78094" y="3601756"/>
            <a:ext cx="2995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‘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행운을 </a:t>
            </a:r>
            <a:r>
              <a:rPr lang="ko-KR" altLang="en-US" sz="1600" b="1" dirty="0" err="1" smtClean="0">
                <a:solidFill>
                  <a:srgbClr val="0070C0"/>
                </a:solidFill>
                <a:ea typeface="HY강B" panose="02030600000101010101" pitchFamily="18" charset="-127"/>
              </a:rPr>
              <a:t>가져다주다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</a:p>
        </p:txBody>
      </p:sp>
      <p:cxnSp>
        <p:nvCxnSpPr>
          <p:cNvPr id="39" name="직선 연결선 38"/>
          <p:cNvCxnSpPr/>
          <p:nvPr/>
        </p:nvCxnSpPr>
        <p:spPr>
          <a:xfrm>
            <a:off x="1763688" y="4401411"/>
            <a:ext cx="183557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527223" y="4522966"/>
            <a:ext cx="29007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&lt;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주격 관계대명사＋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be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동사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&gt;</a:t>
            </a:r>
          </a:p>
        </p:txBody>
      </p:sp>
      <p:cxnSp>
        <p:nvCxnSpPr>
          <p:cNvPr id="44" name="직선 연결선 43"/>
          <p:cNvCxnSpPr/>
          <p:nvPr/>
        </p:nvCxnSpPr>
        <p:spPr>
          <a:xfrm>
            <a:off x="6122759" y="4408622"/>
            <a:ext cx="287722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직선 연결선 45"/>
          <p:cNvCxnSpPr/>
          <p:nvPr/>
        </p:nvCxnSpPr>
        <p:spPr>
          <a:xfrm>
            <a:off x="190323" y="5373216"/>
            <a:ext cx="1717381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094334" y="4560706"/>
            <a:ext cx="29007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→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bring people good luck</a:t>
            </a:r>
          </a:p>
        </p:txBody>
      </p:sp>
      <p:cxnSp>
        <p:nvCxnSpPr>
          <p:cNvPr id="49" name="직선 연결선 48"/>
          <p:cNvCxnSpPr/>
          <p:nvPr/>
        </p:nvCxnSpPr>
        <p:spPr>
          <a:xfrm>
            <a:off x="2205069" y="5373216"/>
            <a:ext cx="173401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810600" y="5445224"/>
            <a:ext cx="29007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&lt;Let’s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＋동사원형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&gt; ‘~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하자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cxnSp>
        <p:nvCxnSpPr>
          <p:cNvPr id="51" name="직선 연결선 50"/>
          <p:cNvCxnSpPr/>
          <p:nvPr/>
        </p:nvCxnSpPr>
        <p:spPr>
          <a:xfrm>
            <a:off x="190323" y="6309320"/>
            <a:ext cx="637261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0836" y="6381328"/>
            <a:ext cx="21842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주격 관계대명사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92658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4" grpId="0"/>
      <p:bldP spid="38" grpId="0"/>
      <p:bldP spid="41" grpId="0"/>
      <p:bldP spid="48" grpId="0"/>
      <p:bldP spid="50" grpId="0"/>
      <p:bldP spid="5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0" y="841510"/>
            <a:ext cx="9144000" cy="6016490"/>
          </a:xfrm>
          <a:prstGeom prst="accentCallout3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200000"/>
              </a:lnSpc>
            </a:pP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30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Native </a:t>
            </a:r>
            <a:r>
              <a:rPr lang="en-US" altLang="ko-KR" sz="30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Americans put a </a:t>
            </a:r>
            <a:r>
              <a:rPr lang="en-US" altLang="ko-KR" sz="3000" spc="-1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dreamcatcher</a:t>
            </a:r>
            <a:r>
              <a:rPr lang="en-US" altLang="ko-KR" sz="30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30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30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above their beds. </a:t>
            </a:r>
            <a:r>
              <a:rPr lang="en-US" altLang="ko-KR" sz="30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It looks </a:t>
            </a:r>
            <a:r>
              <a:rPr lang="en-US" altLang="ko-KR" sz="30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like a tennis racket </a:t>
            </a:r>
            <a:r>
              <a:rPr lang="en-US" altLang="ko-KR" sz="30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30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ⓒ </a:t>
            </a:r>
            <a:r>
              <a:rPr lang="en-US" altLang="ko-KR" sz="3000" u="sng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which</a:t>
            </a:r>
            <a:r>
              <a:rPr lang="en-US" altLang="ko-KR" sz="30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is decorated with </a:t>
            </a:r>
            <a:r>
              <a:rPr lang="en-US" altLang="ko-KR" sz="30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colorful feathers</a:t>
            </a:r>
            <a:r>
              <a:rPr lang="en-US" altLang="ko-KR" sz="30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Native Americans believe </a:t>
            </a:r>
            <a:r>
              <a:rPr lang="en-US" altLang="ko-KR" sz="30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30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 a </a:t>
            </a:r>
            <a:r>
              <a:rPr lang="en-US" altLang="ko-KR" sz="3000" spc="-1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dreamcatcher</a:t>
            </a:r>
            <a:r>
              <a:rPr lang="en-US" altLang="ko-KR" sz="30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30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gives them  </a:t>
            </a:r>
            <a:r>
              <a:rPr lang="en-US" altLang="ko-KR" sz="30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sweet and peaceful dreams. They think </a:t>
            </a:r>
            <a:r>
              <a:rPr lang="en-US" altLang="ko-KR" sz="30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good </a:t>
            </a:r>
            <a:r>
              <a:rPr lang="en-US" altLang="ko-KR" sz="30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dreams </a:t>
            </a:r>
            <a:r>
              <a:rPr lang="en-US" altLang="ko-KR" sz="30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pass </a:t>
            </a:r>
            <a:r>
              <a:rPr lang="en-US" altLang="ko-KR" sz="30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through the net in </a:t>
            </a:r>
            <a:r>
              <a:rPr lang="en-US" altLang="ko-KR" sz="30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</a:t>
            </a:r>
            <a:r>
              <a:rPr lang="en-US" altLang="ko-KR" sz="3000" spc="-1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dreamcatcher</a:t>
            </a:r>
            <a:r>
              <a:rPr lang="en-US" altLang="ko-KR" sz="30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endParaRPr lang="ko-KR" altLang="en-US" sz="3000" b="1" spc="-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4798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cxnSp>
        <p:nvCxnSpPr>
          <p:cNvPr id="4" name="직선 연결선 3"/>
          <p:cNvCxnSpPr/>
          <p:nvPr/>
        </p:nvCxnSpPr>
        <p:spPr>
          <a:xfrm flipH="1">
            <a:off x="6804248" y="1289672"/>
            <a:ext cx="144016" cy="3600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/>
        </p:nvCxnSpPr>
        <p:spPr>
          <a:xfrm flipH="1">
            <a:off x="6588224" y="2132856"/>
            <a:ext cx="144016" cy="3600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flipH="1">
            <a:off x="7052797" y="4026457"/>
            <a:ext cx="144016" cy="3600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 flipH="1">
            <a:off x="6660232" y="4875030"/>
            <a:ext cx="144016" cy="3600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1763688" y="2581767"/>
            <a:ext cx="158417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14711" y="2647994"/>
            <a:ext cx="26167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‘~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처럼 생기다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〔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보이다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〕’</a:t>
            </a:r>
          </a:p>
        </p:txBody>
      </p:sp>
      <p:cxnSp>
        <p:nvCxnSpPr>
          <p:cNvPr id="13" name="직선 연결선 12"/>
          <p:cNvCxnSpPr/>
          <p:nvPr/>
        </p:nvCxnSpPr>
        <p:spPr>
          <a:xfrm>
            <a:off x="7524328" y="2597546"/>
            <a:ext cx="89837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228160" y="2630950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주격 관계대명사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cxnSp>
        <p:nvCxnSpPr>
          <p:cNvPr id="16" name="직선 연결선 15"/>
          <p:cNvCxnSpPr/>
          <p:nvPr/>
        </p:nvCxnSpPr>
        <p:spPr>
          <a:xfrm>
            <a:off x="1553456" y="4475716"/>
            <a:ext cx="72008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553456" y="4509120"/>
            <a:ext cx="930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접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속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사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 flipH="1">
            <a:off x="1331640" y="4029775"/>
            <a:ext cx="144016" cy="3600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>
            <a:off x="5148064" y="4475716"/>
            <a:ext cx="387709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 flipV="1">
            <a:off x="189177" y="5344837"/>
            <a:ext cx="2942663" cy="412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860032" y="4509120"/>
            <a:ext cx="4320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&lt;4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형식 동사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give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＋간접목적어＋직접목적어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&gt;</a:t>
            </a:r>
          </a:p>
        </p:txBody>
      </p:sp>
      <p:grpSp>
        <p:nvGrpSpPr>
          <p:cNvPr id="42" name="그룹 41"/>
          <p:cNvGrpSpPr/>
          <p:nvPr/>
        </p:nvGrpSpPr>
        <p:grpSpPr>
          <a:xfrm>
            <a:off x="6516216" y="5247471"/>
            <a:ext cx="333080" cy="194732"/>
            <a:chOff x="6255144" y="5538524"/>
            <a:chExt cx="333080" cy="194732"/>
          </a:xfrm>
        </p:grpSpPr>
        <p:cxnSp>
          <p:nvCxnSpPr>
            <p:cNvPr id="36" name="직선 연결선 35"/>
            <p:cNvCxnSpPr/>
            <p:nvPr/>
          </p:nvCxnSpPr>
          <p:spPr>
            <a:xfrm>
              <a:off x="6407544" y="5538524"/>
              <a:ext cx="180680" cy="19473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" name="직선 연결선 36"/>
            <p:cNvCxnSpPr/>
            <p:nvPr/>
          </p:nvCxnSpPr>
          <p:spPr>
            <a:xfrm flipH="1">
              <a:off x="6255144" y="5538524"/>
              <a:ext cx="152400" cy="19473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3" name="TextBox 42"/>
          <p:cNvSpPr txBox="1"/>
          <p:nvPr/>
        </p:nvSpPr>
        <p:spPr>
          <a:xfrm>
            <a:off x="5717480" y="5525120"/>
            <a:ext cx="2071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접속사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(that) 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생략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cxnSp>
        <p:nvCxnSpPr>
          <p:cNvPr id="44" name="직선 연결선 43"/>
          <p:cNvCxnSpPr/>
          <p:nvPr/>
        </p:nvCxnSpPr>
        <p:spPr>
          <a:xfrm>
            <a:off x="187240" y="6309320"/>
            <a:ext cx="128841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1890" y="6383282"/>
            <a:ext cx="2071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‘~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을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통과하다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cxnSp>
        <p:nvCxnSpPr>
          <p:cNvPr id="30" name="직선 연결선 29"/>
          <p:cNvCxnSpPr/>
          <p:nvPr/>
        </p:nvCxnSpPr>
        <p:spPr>
          <a:xfrm>
            <a:off x="8316416" y="5365480"/>
            <a:ext cx="76082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3941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7" grpId="0"/>
      <p:bldP spid="27" grpId="0"/>
      <p:bldP spid="43" grpId="0"/>
      <p:bldP spid="4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-3100" y="841510"/>
            <a:ext cx="9144000" cy="6016490"/>
          </a:xfrm>
          <a:prstGeom prst="accent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107264"/>
              <a:gd name="adj8" fmla="val -8055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200000"/>
              </a:lnSpc>
            </a:pP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Then  good dreams slide down the feathers  to the sleepers. Bad dreams,  however,  are caught in the net  during the night  and disappear  as the sun rises.</a:t>
            </a:r>
            <a:endParaRPr lang="ko-KR" altLang="en-US" sz="3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4798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cxnSp>
        <p:nvCxnSpPr>
          <p:cNvPr id="4" name="직선 연결선 3"/>
          <p:cNvCxnSpPr/>
          <p:nvPr/>
        </p:nvCxnSpPr>
        <p:spPr>
          <a:xfrm flipH="1">
            <a:off x="8288932" y="1289672"/>
            <a:ext cx="144016" cy="3600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/>
        </p:nvCxnSpPr>
        <p:spPr>
          <a:xfrm flipH="1">
            <a:off x="1115616" y="1289672"/>
            <a:ext cx="144016" cy="3600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 flipH="1">
            <a:off x="4716016" y="2142592"/>
            <a:ext cx="144016" cy="3600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 flipH="1">
            <a:off x="6516216" y="2142592"/>
            <a:ext cx="144016" cy="3600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 flipH="1">
            <a:off x="7668344" y="3140968"/>
            <a:ext cx="144016" cy="3600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3995936" y="1649712"/>
            <a:ext cx="187220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707904" y="1696804"/>
            <a:ext cx="26167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‘~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을 미끄러져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가다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cxnSp>
        <p:nvCxnSpPr>
          <p:cNvPr id="17" name="직선 연결선 16"/>
          <p:cNvCxnSpPr/>
          <p:nvPr/>
        </p:nvCxnSpPr>
        <p:spPr>
          <a:xfrm>
            <a:off x="4860032" y="2589820"/>
            <a:ext cx="146460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957386" y="2636912"/>
            <a:ext cx="12363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‘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하지만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666334" y="3505875"/>
            <a:ext cx="146460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763688" y="3552967"/>
            <a:ext cx="12363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‘~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동안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cxnSp>
        <p:nvCxnSpPr>
          <p:cNvPr id="23" name="직선 연결선 22"/>
          <p:cNvCxnSpPr/>
          <p:nvPr/>
        </p:nvCxnSpPr>
        <p:spPr>
          <a:xfrm flipH="1">
            <a:off x="1594326" y="3052398"/>
            <a:ext cx="144016" cy="3600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/>
          <p:cNvCxnSpPr/>
          <p:nvPr/>
        </p:nvCxnSpPr>
        <p:spPr>
          <a:xfrm flipH="1">
            <a:off x="4872253" y="3114353"/>
            <a:ext cx="144016" cy="3600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>
            <a:off x="7785945" y="3505875"/>
            <a:ext cx="57499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012160" y="3552967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시간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〔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때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〕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의 접속사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(~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할 때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70847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22" grpId="0"/>
      <p:bldP spid="2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328498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2" name="직사각형 1"/>
          <p:cNvSpPr/>
          <p:nvPr/>
        </p:nvSpPr>
        <p:spPr>
          <a:xfrm>
            <a:off x="0" y="836712"/>
            <a:ext cx="9144000" cy="6021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3000" kern="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3000" kern="8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Nuri</a:t>
            </a:r>
            <a:r>
              <a:rPr lang="en-US" altLang="ko-KR" sz="3000" kern="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3000" kern="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Middle School had a Club Festival Day. Every school </a:t>
            </a:r>
            <a:r>
              <a:rPr lang="en-US" altLang="ko-KR" sz="3000" kern="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club took </a:t>
            </a:r>
            <a:r>
              <a:rPr lang="en-US" altLang="ko-KR" sz="3000" kern="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part in the event and club members showed </a:t>
            </a:r>
            <a:r>
              <a:rPr lang="en-US" altLang="ko-KR" sz="3000" b="1" kern="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what</a:t>
            </a:r>
            <a:r>
              <a:rPr lang="en-US" altLang="ko-KR" sz="3000" kern="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their club </a:t>
            </a:r>
            <a:r>
              <a:rPr lang="en-US" altLang="ko-KR" sz="3000" kern="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does to </a:t>
            </a:r>
            <a:r>
              <a:rPr lang="en-US" altLang="ko-KR" sz="3000" kern="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school. </a:t>
            </a:r>
            <a:r>
              <a:rPr lang="en-US" altLang="ko-KR" sz="3000" kern="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Reporters </a:t>
            </a:r>
            <a:r>
              <a:rPr lang="en-US" altLang="ko-KR" sz="3000" kern="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from the </a:t>
            </a:r>
            <a:r>
              <a:rPr lang="en-US" altLang="ko-KR" sz="3000" kern="8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Nuri</a:t>
            </a:r>
            <a:r>
              <a:rPr lang="en-US" altLang="ko-KR" sz="3000" kern="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Times, the school </a:t>
            </a:r>
            <a:r>
              <a:rPr lang="en-US" altLang="ko-KR" sz="3000" kern="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English newspaper</a:t>
            </a:r>
            <a:r>
              <a:rPr lang="en-US" altLang="ko-KR" sz="3000" kern="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met the members of the three most popular clubs </a:t>
            </a:r>
            <a:r>
              <a:rPr lang="en-US" altLang="ko-KR" sz="3000" kern="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and talked </a:t>
            </a:r>
            <a:r>
              <a:rPr lang="en-US" altLang="ko-KR" sz="3000" kern="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with them about </a:t>
            </a:r>
            <a:r>
              <a:rPr lang="en-US" altLang="ko-KR" sz="3000" b="1" kern="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how</a:t>
            </a:r>
            <a:r>
              <a:rPr lang="en-US" altLang="ko-KR" sz="3000" kern="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they had prepared for the festival.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HY강B" pitchFamily="18" charset="-127"/>
              </a:rPr>
              <a:t>Reading Step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HY강B" pitchFamily="18" charset="-127"/>
              </a:rPr>
              <a:t> 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HY강B" pitchFamily="18" charset="-127"/>
              </a:rPr>
              <a:t>1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HY강B" pitchFamily="18" charset="-127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67291" y="2229780"/>
            <a:ext cx="2244469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11307" y="2229780"/>
            <a:ext cx="21004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&lt;every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＋단수명사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&gt;</a:t>
            </a:r>
          </a:p>
        </p:txBody>
      </p:sp>
      <p:cxnSp>
        <p:nvCxnSpPr>
          <p:cNvPr id="9" name="직선 연결선 8"/>
          <p:cNvCxnSpPr/>
          <p:nvPr/>
        </p:nvCxnSpPr>
        <p:spPr>
          <a:xfrm>
            <a:off x="3563888" y="2818656"/>
            <a:ext cx="93610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53721" y="2814310"/>
            <a:ext cx="21004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= things </a:t>
            </a:r>
            <a:r>
              <a:rPr lang="en-US" altLang="ko-KR" sz="1600" b="1" dirty="0" err="1">
                <a:solidFill>
                  <a:srgbClr val="0070C0"/>
                </a:solidFill>
                <a:ea typeface="HY강B" panose="02030600000101010101" pitchFamily="18" charset="-127"/>
              </a:rPr>
              <a:t>which〔that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〕</a:t>
            </a:r>
          </a:p>
        </p:txBody>
      </p:sp>
      <p:cxnSp>
        <p:nvCxnSpPr>
          <p:cNvPr id="13" name="직선 연결선 12"/>
          <p:cNvCxnSpPr/>
          <p:nvPr/>
        </p:nvCxnSpPr>
        <p:spPr>
          <a:xfrm>
            <a:off x="1547664" y="3549836"/>
            <a:ext cx="184501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588224" y="3587362"/>
            <a:ext cx="831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동격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cxnSp>
        <p:nvCxnSpPr>
          <p:cNvPr id="16" name="직선 연결선 15"/>
          <p:cNvCxnSpPr/>
          <p:nvPr/>
        </p:nvCxnSpPr>
        <p:spPr>
          <a:xfrm>
            <a:off x="4348212" y="3597724"/>
            <a:ext cx="2520280" cy="61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>
            <a:off x="7164288" y="3597724"/>
            <a:ext cx="18002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직선 연결선 19"/>
          <p:cNvCxnSpPr/>
          <p:nvPr/>
        </p:nvCxnSpPr>
        <p:spPr>
          <a:xfrm>
            <a:off x="167291" y="4293096"/>
            <a:ext cx="3144569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꺾인 연결선 23"/>
          <p:cNvCxnSpPr/>
          <p:nvPr/>
        </p:nvCxnSpPr>
        <p:spPr>
          <a:xfrm>
            <a:off x="5436096" y="3597724"/>
            <a:ext cx="648072" cy="193040"/>
          </a:xfrm>
          <a:prstGeom prst="bentConnector3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꺾인 연결선 26"/>
          <p:cNvCxnSpPr/>
          <p:nvPr/>
        </p:nvCxnSpPr>
        <p:spPr>
          <a:xfrm flipH="1">
            <a:off x="7740352" y="3591188"/>
            <a:ext cx="648072" cy="193040"/>
          </a:xfrm>
          <a:prstGeom prst="bentConnector3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123727" y="3575767"/>
            <a:ext cx="6480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주어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cxnSp>
        <p:nvCxnSpPr>
          <p:cNvPr id="31" name="직선 연결선 30"/>
          <p:cNvCxnSpPr/>
          <p:nvPr/>
        </p:nvCxnSpPr>
        <p:spPr>
          <a:xfrm>
            <a:off x="3671900" y="4295286"/>
            <a:ext cx="67631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671900" y="4295286"/>
            <a:ext cx="8280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동사 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1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cxnSp>
        <p:nvCxnSpPr>
          <p:cNvPr id="34" name="직선 연결선 33"/>
          <p:cNvCxnSpPr/>
          <p:nvPr/>
        </p:nvCxnSpPr>
        <p:spPr>
          <a:xfrm>
            <a:off x="4740128" y="4869160"/>
            <a:ext cx="86822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740128" y="4869160"/>
            <a:ext cx="8280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동사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2</a:t>
            </a:r>
          </a:p>
        </p:txBody>
      </p:sp>
      <p:cxnSp>
        <p:nvCxnSpPr>
          <p:cNvPr id="37" name="직선 연결선 36"/>
          <p:cNvCxnSpPr/>
          <p:nvPr/>
        </p:nvCxnSpPr>
        <p:spPr>
          <a:xfrm>
            <a:off x="210197" y="5627866"/>
            <a:ext cx="68939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10197" y="5661248"/>
            <a:ext cx="49640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관계부사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how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는 </a:t>
            </a:r>
            <a:r>
              <a:rPr lang="ko-KR" altLang="en-US" sz="1600" b="1" dirty="0" err="1">
                <a:solidFill>
                  <a:srgbClr val="0070C0"/>
                </a:solidFill>
                <a:ea typeface="HY강B" panose="02030600000101010101" pitchFamily="18" charset="-127"/>
              </a:rPr>
              <a:t>선행사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the way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와 함께 쓸 수 없음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4493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4" grpId="0"/>
      <p:bldP spid="30" grpId="0"/>
      <p:bldP spid="32" grpId="0"/>
      <p:bldP spid="35" grpId="0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75530" y="404664"/>
            <a:ext cx="8424936" cy="439248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tabLst>
                <a:tab pos="1528763" algn="l"/>
              </a:tabLst>
            </a:pPr>
            <a:r>
              <a:rPr lang="en-US" altLang="ko-KR" sz="28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Grammar</a:t>
            </a:r>
            <a:r>
              <a:rPr lang="ko-KR" altLang="en-US" sz="28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31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spc="-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관계대명사</a:t>
            </a:r>
            <a:r>
              <a:rPr lang="en-US" altLang="ko-KR" sz="2400" spc="-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</a:t>
            </a:r>
            <a:r>
              <a:rPr lang="en-US" altLang="ko-KR" sz="2400" b="1" spc="-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</a:t>
            </a:r>
            <a:r>
              <a:rPr lang="en-US" altLang="ko-KR" sz="2400" b="1" spc="-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</a:p>
          <a:p>
            <a:pPr algn="just">
              <a:tabLst>
                <a:tab pos="1528763" algn="l"/>
              </a:tabLst>
            </a:pPr>
            <a:r>
              <a:rPr lang="en-US" altLang="ko-KR" sz="2400" b="1" spc="-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A </a:t>
            </a:r>
            <a:r>
              <a:rPr lang="ko-KR" altLang="en-US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관계대명사의 </a:t>
            </a:r>
            <a:r>
              <a:rPr lang="ko-KR" altLang="en-US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종류</a:t>
            </a:r>
            <a:endParaRPr lang="en-US" altLang="ko-KR" sz="28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tabLst>
                <a:tab pos="1528763" algn="l"/>
              </a:tabLst>
            </a:pPr>
            <a:r>
              <a:rPr lang="en-US" altLang="ko-KR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B </a:t>
            </a:r>
            <a:r>
              <a:rPr lang="ko-KR" altLang="en-US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관계대명사의 </a:t>
            </a:r>
            <a:r>
              <a:rPr lang="ko-KR" altLang="en-US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용</a:t>
            </a:r>
            <a:r>
              <a:rPr lang="ko-KR" altLang="en-US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법</a:t>
            </a:r>
            <a:endParaRPr lang="en-US" altLang="ko-KR" sz="28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tabLst>
                <a:tab pos="1528763" algn="l"/>
              </a:tabLst>
            </a:pPr>
            <a:r>
              <a:rPr lang="en-US" altLang="ko-KR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</a:t>
            </a:r>
            <a:r>
              <a:rPr lang="en-US" altLang="ko-KR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C </a:t>
            </a:r>
            <a:r>
              <a:rPr lang="ko-KR" altLang="en-US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관계대명사의 </a:t>
            </a:r>
            <a:r>
              <a:rPr lang="ko-KR" altLang="en-US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생</a:t>
            </a:r>
            <a:r>
              <a:rPr lang="ko-KR" altLang="en-US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략</a:t>
            </a:r>
            <a:endParaRPr lang="en-US" altLang="ko-KR" sz="28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tabLst>
                <a:tab pos="1528763" algn="l"/>
              </a:tabLst>
            </a:pPr>
            <a:endParaRPr lang="en-US" altLang="ko-KR" sz="28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tabLst>
                <a:tab pos="1528763" algn="l"/>
              </a:tabLst>
            </a:pPr>
            <a:r>
              <a:rPr lang="en-US" altLang="ko-KR" sz="2800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	</a:t>
            </a:r>
            <a:r>
              <a:rPr lang="en-US" altLang="ko-KR" sz="28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31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2.</a:t>
            </a:r>
            <a:r>
              <a:rPr lang="en-US" altLang="ko-KR" sz="3100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관계부사 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복합관계사</a:t>
            </a:r>
            <a:endParaRPr lang="en-US" altLang="ko-KR" sz="2800" spc="-15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tabLst>
                <a:tab pos="1528763" algn="l"/>
              </a:tabLst>
            </a:pPr>
            <a:r>
              <a:rPr lang="en-US" altLang="ko-KR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</a:t>
            </a:r>
            <a:r>
              <a:rPr lang="en-US" altLang="ko-KR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D </a:t>
            </a:r>
            <a:r>
              <a:rPr lang="ko-KR" altLang="en-US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관계부사</a:t>
            </a:r>
            <a:endParaRPr lang="en-US" altLang="ko-KR" sz="28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tabLst>
                <a:tab pos="1528763" algn="l"/>
              </a:tabLst>
            </a:pPr>
            <a:r>
              <a:rPr lang="en-US" altLang="ko-KR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E</a:t>
            </a:r>
            <a:r>
              <a:rPr lang="en-US" altLang="ko-KR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복합관계사</a:t>
            </a:r>
            <a:endParaRPr lang="en-US" altLang="ko-KR" sz="28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375530" y="5085184"/>
            <a:ext cx="8424936" cy="153448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Expression 1.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강조하기</a:t>
            </a:r>
            <a:endParaRPr lang="en-US" altLang="ko-KR" sz="2800" b="1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800" b="1" dirty="0" smtClean="0">
                <a:solidFill>
                  <a:srgbClr val="FF0066"/>
                </a:solidFill>
                <a:latin typeface="맑은 고딕" pitchFamily="50" charset="-127"/>
                <a:ea typeface="맑은 고딕" pitchFamily="50" charset="-127"/>
              </a:rPr>
              <a:t>               </a:t>
            </a:r>
            <a:r>
              <a:rPr lang="en-US" altLang="ko-KR" sz="28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허락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요청하기</a:t>
            </a:r>
          </a:p>
        </p:txBody>
      </p:sp>
    </p:spTree>
    <p:extLst>
      <p:ext uri="{BB962C8B-B14F-4D97-AF65-F5344CB8AC3E}">
        <p14:creationId xmlns:p14="http://schemas.microsoft.com/office/powerpoint/2010/main" val="367294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836712"/>
            <a:ext cx="9144000" cy="6021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200000"/>
              </a:lnSpc>
            </a:pPr>
            <a:r>
              <a:rPr lang="en-US" altLang="ko-KR" sz="3000" kern="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If </a:t>
            </a:r>
            <a:r>
              <a:rPr lang="en-US" altLang="ko-KR" sz="3000" kern="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can’t sing or play an instrument, does that mean you </a:t>
            </a:r>
            <a:r>
              <a:rPr lang="en-US" altLang="ko-KR" sz="3000" kern="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can’t work </a:t>
            </a:r>
            <a:r>
              <a:rPr lang="en-US" altLang="ko-KR" sz="3000" kern="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in a job to do with music? Not at all! If you are good at </a:t>
            </a:r>
            <a:r>
              <a:rPr lang="en-US" altLang="ko-KR" sz="3000" kern="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picking perfect </a:t>
            </a:r>
            <a:r>
              <a:rPr lang="en-US" altLang="ko-KR" sz="3000" kern="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songs for every occasion, you might consider being a </a:t>
            </a:r>
            <a:r>
              <a:rPr lang="en-US" altLang="ko-KR" sz="3000" kern="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music manager</a:t>
            </a:r>
            <a:r>
              <a:rPr lang="en-US" altLang="ko-KR" sz="3000" kern="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Music managers choose songs for special places </a:t>
            </a:r>
            <a:r>
              <a:rPr lang="en-US" altLang="ko-KR" sz="3000" kern="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or television </a:t>
            </a:r>
            <a:r>
              <a:rPr lang="en-US" altLang="ko-KR" sz="3000" kern="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programs. 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HY강B" pitchFamily="18" charset="-127"/>
              </a:rPr>
              <a:t>Reading Step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HY강B" pitchFamily="18" charset="-127"/>
              </a:rPr>
              <a:t> </a:t>
            </a:r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HY강B" pitchFamily="18" charset="-127"/>
              </a:rPr>
              <a:t>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HY강B" pitchFamily="18" charset="-127"/>
            </a:endParaRPr>
          </a:p>
        </p:txBody>
      </p:sp>
      <p:grpSp>
        <p:nvGrpSpPr>
          <p:cNvPr id="29" name="그룹 28"/>
          <p:cNvGrpSpPr/>
          <p:nvPr/>
        </p:nvGrpSpPr>
        <p:grpSpPr>
          <a:xfrm>
            <a:off x="1077216" y="2420888"/>
            <a:ext cx="333080" cy="194732"/>
            <a:chOff x="6255144" y="5538524"/>
            <a:chExt cx="333080" cy="194732"/>
          </a:xfrm>
        </p:grpSpPr>
        <p:cxnSp>
          <p:nvCxnSpPr>
            <p:cNvPr id="33" name="직선 연결선 32"/>
            <p:cNvCxnSpPr/>
            <p:nvPr/>
          </p:nvCxnSpPr>
          <p:spPr>
            <a:xfrm>
              <a:off x="6407544" y="5538524"/>
              <a:ext cx="180680" cy="19473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" name="직선 연결선 35"/>
            <p:cNvCxnSpPr/>
            <p:nvPr/>
          </p:nvCxnSpPr>
          <p:spPr>
            <a:xfrm flipH="1">
              <a:off x="6255144" y="5538524"/>
              <a:ext cx="152400" cy="19473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539552" y="2672860"/>
            <a:ext cx="2071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접속사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(that) 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생략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cxnSp>
        <p:nvCxnSpPr>
          <p:cNvPr id="40" name="직선 연결선 39"/>
          <p:cNvCxnSpPr/>
          <p:nvPr/>
        </p:nvCxnSpPr>
        <p:spPr>
          <a:xfrm>
            <a:off x="4644008" y="2636912"/>
            <a:ext cx="984867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직선 연결선 41"/>
          <p:cNvCxnSpPr/>
          <p:nvPr/>
        </p:nvCxnSpPr>
        <p:spPr>
          <a:xfrm>
            <a:off x="5903610" y="2656892"/>
            <a:ext cx="1741489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70" name="그룹 69"/>
          <p:cNvGrpSpPr/>
          <p:nvPr/>
        </p:nvGrpSpPr>
        <p:grpSpPr>
          <a:xfrm>
            <a:off x="5268835" y="2656892"/>
            <a:ext cx="1080120" cy="196524"/>
            <a:chOff x="5148064" y="2249760"/>
            <a:chExt cx="1619642" cy="318574"/>
          </a:xfrm>
        </p:grpSpPr>
        <p:cxnSp>
          <p:nvCxnSpPr>
            <p:cNvPr id="65" name="직선 연결선 64"/>
            <p:cNvCxnSpPr/>
            <p:nvPr/>
          </p:nvCxnSpPr>
          <p:spPr>
            <a:xfrm>
              <a:off x="6767706" y="2249760"/>
              <a:ext cx="0" cy="293658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7" name="직선 연결선 66"/>
            <p:cNvCxnSpPr/>
            <p:nvPr/>
          </p:nvCxnSpPr>
          <p:spPr>
            <a:xfrm flipH="1">
              <a:off x="5148064" y="2568334"/>
              <a:ext cx="1619642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9" name="직선 화살표 연결선 68"/>
            <p:cNvCxnSpPr/>
            <p:nvPr/>
          </p:nvCxnSpPr>
          <p:spPr>
            <a:xfrm flipV="1">
              <a:off x="5148064" y="2249760"/>
              <a:ext cx="0" cy="31857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71" name="TextBox 70"/>
          <p:cNvSpPr txBox="1"/>
          <p:nvPr/>
        </p:nvSpPr>
        <p:spPr>
          <a:xfrm>
            <a:off x="6469679" y="2628201"/>
            <a:ext cx="24948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to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부정사의 형용사적 용법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(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명사 수식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)</a:t>
            </a:r>
          </a:p>
        </p:txBody>
      </p:sp>
      <p:cxnSp>
        <p:nvCxnSpPr>
          <p:cNvPr id="72" name="직선 연결선 71"/>
          <p:cNvCxnSpPr/>
          <p:nvPr/>
        </p:nvCxnSpPr>
        <p:spPr>
          <a:xfrm>
            <a:off x="3696013" y="3489112"/>
            <a:ext cx="237626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3635896" y="3522494"/>
            <a:ext cx="28797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‘~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을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잘하다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 (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→ 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do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well in)</a:t>
            </a:r>
          </a:p>
        </p:txBody>
      </p:sp>
      <p:cxnSp>
        <p:nvCxnSpPr>
          <p:cNvPr id="75" name="직선 연결선 74"/>
          <p:cNvCxnSpPr/>
          <p:nvPr/>
        </p:nvCxnSpPr>
        <p:spPr>
          <a:xfrm>
            <a:off x="6178578" y="4458598"/>
            <a:ext cx="1024507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3059832" y="4458598"/>
            <a:ext cx="41895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‘~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할 수가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있다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 (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가능성을 나타내는 조동사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)</a:t>
            </a:r>
          </a:p>
        </p:txBody>
      </p:sp>
      <p:cxnSp>
        <p:nvCxnSpPr>
          <p:cNvPr id="79" name="직선 연결선 78"/>
          <p:cNvCxnSpPr/>
          <p:nvPr/>
        </p:nvCxnSpPr>
        <p:spPr>
          <a:xfrm>
            <a:off x="7633746" y="4395019"/>
            <a:ext cx="137977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7308304" y="4428401"/>
            <a:ext cx="18716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동명사를 목적어로 취하는 동사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55213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71" grpId="0"/>
      <p:bldP spid="73" grpId="0"/>
      <p:bldP spid="76" grpId="0"/>
      <p:bldP spid="8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836712"/>
            <a:ext cx="9144000" cy="6021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200000"/>
              </a:lnSpc>
            </a:pPr>
            <a:r>
              <a:rPr lang="en-US" altLang="ko-KR" sz="3000" kern="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Mr. Jordan, a music manager, chooses music </a:t>
            </a:r>
            <a:r>
              <a:rPr lang="en-US" altLang="ko-KR" sz="3000" b="1" kern="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which</a:t>
            </a:r>
            <a:r>
              <a:rPr lang="en-US" altLang="ko-KR" sz="3000" kern="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he thinks will help sell products. </a:t>
            </a:r>
            <a:r>
              <a:rPr lang="en-US" altLang="ko-KR" sz="3000" u="sng" kern="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</a:t>
            </a:r>
            <a:r>
              <a:rPr lang="en-US" altLang="ko-KR" sz="3000" kern="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on television shopping programs, he chooses classical music for expensive cars and cheerful music for health products. When someone asks</a:t>
            </a:r>
            <a:endParaRPr lang="en-US" altLang="ko-KR" sz="3000" kern="8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HY강B" pitchFamily="18" charset="-127"/>
              </a:rPr>
              <a:t>Reading Step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HY강B" pitchFamily="18" charset="-127"/>
              </a:rPr>
              <a:t> </a:t>
            </a:r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HY강B" pitchFamily="18" charset="-127"/>
              </a:rPr>
              <a:t>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HY강B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0026" y="1819728"/>
            <a:ext cx="831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동격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99740" y="1700808"/>
            <a:ext cx="224001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2555776" y="1680084"/>
            <a:ext cx="158417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꺾인 연결선 7"/>
          <p:cNvCxnSpPr/>
          <p:nvPr/>
        </p:nvCxnSpPr>
        <p:spPr>
          <a:xfrm>
            <a:off x="1187624" y="1700808"/>
            <a:ext cx="648072" cy="193040"/>
          </a:xfrm>
          <a:prstGeom prst="bentConnector3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꺾인 연결선 8"/>
          <p:cNvCxnSpPr/>
          <p:nvPr/>
        </p:nvCxnSpPr>
        <p:spPr>
          <a:xfrm flipH="1">
            <a:off x="3227967" y="1680084"/>
            <a:ext cx="648072" cy="193040"/>
          </a:xfrm>
          <a:prstGeom prst="bentConnector3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99740" y="2564904"/>
            <a:ext cx="12319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9740" y="2584026"/>
            <a:ext cx="18698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주격 관계대명사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grpSp>
        <p:nvGrpSpPr>
          <p:cNvPr id="23" name="그룹 22"/>
          <p:cNvGrpSpPr/>
          <p:nvPr/>
        </p:nvGrpSpPr>
        <p:grpSpPr>
          <a:xfrm>
            <a:off x="4550492" y="2420888"/>
            <a:ext cx="333080" cy="194732"/>
            <a:chOff x="6255144" y="5538524"/>
            <a:chExt cx="333080" cy="194732"/>
          </a:xfrm>
        </p:grpSpPr>
        <p:cxnSp>
          <p:nvCxnSpPr>
            <p:cNvPr id="24" name="직선 연결선 23"/>
            <p:cNvCxnSpPr/>
            <p:nvPr/>
          </p:nvCxnSpPr>
          <p:spPr>
            <a:xfrm>
              <a:off x="6407544" y="5538524"/>
              <a:ext cx="180680" cy="19473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직선 연결선 24"/>
            <p:cNvCxnSpPr/>
            <p:nvPr/>
          </p:nvCxnSpPr>
          <p:spPr>
            <a:xfrm flipH="1">
              <a:off x="6255144" y="5538524"/>
              <a:ext cx="152400" cy="19473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225614" y="2672860"/>
            <a:ext cx="1135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(to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)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생략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cxnSp>
        <p:nvCxnSpPr>
          <p:cNvPr id="27" name="직선 연결선 26"/>
          <p:cNvCxnSpPr/>
          <p:nvPr/>
        </p:nvCxnSpPr>
        <p:spPr>
          <a:xfrm>
            <a:off x="7740352" y="5373216"/>
            <a:ext cx="79208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201471" y="5412896"/>
            <a:ext cx="18698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‘~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에 대해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묻다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3953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2" grpId="0"/>
      <p:bldP spid="26" grpId="0"/>
      <p:bldP spid="2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836712"/>
            <a:ext cx="9144000" cy="6021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200000"/>
              </a:lnSpc>
            </a:pPr>
            <a:r>
              <a:rPr lang="en-US" altLang="ko-KR" sz="3000" kern="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about the job you want in the future, don’t be afraid to think outside the box. Open your mind and think of </a:t>
            </a:r>
            <a:r>
              <a:rPr lang="en-US" altLang="ko-KR" sz="3000" b="1" kern="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what</a:t>
            </a:r>
            <a:r>
              <a:rPr lang="en-US" altLang="ko-KR" sz="3000" kern="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you really love to do.</a:t>
            </a:r>
            <a:endParaRPr lang="en-US" altLang="ko-KR" sz="3000" kern="8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HY강B" pitchFamily="18" charset="-127"/>
              </a:rPr>
              <a:t>Reading Step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HY강B" pitchFamily="18" charset="-127"/>
              </a:rPr>
              <a:t> </a:t>
            </a:r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HY강B" pitchFamily="18" charset="-127"/>
              </a:rPr>
              <a:t>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HY강B" pitchFamily="18" charset="-127"/>
            </a:endParaRPr>
          </a:p>
        </p:txBody>
      </p:sp>
      <p:cxnSp>
        <p:nvCxnSpPr>
          <p:cNvPr id="4" name="직선 연결선 3"/>
          <p:cNvCxnSpPr/>
          <p:nvPr/>
        </p:nvCxnSpPr>
        <p:spPr>
          <a:xfrm>
            <a:off x="1043608" y="1700808"/>
            <a:ext cx="93610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7" name="그룹 6"/>
          <p:cNvGrpSpPr/>
          <p:nvPr/>
        </p:nvGrpSpPr>
        <p:grpSpPr>
          <a:xfrm>
            <a:off x="3415256" y="1592852"/>
            <a:ext cx="333080" cy="194732"/>
            <a:chOff x="6255144" y="5538524"/>
            <a:chExt cx="333080" cy="194732"/>
          </a:xfrm>
        </p:grpSpPr>
        <p:cxnSp>
          <p:nvCxnSpPr>
            <p:cNvPr id="8" name="직선 연결선 7"/>
            <p:cNvCxnSpPr/>
            <p:nvPr/>
          </p:nvCxnSpPr>
          <p:spPr>
            <a:xfrm>
              <a:off x="6407544" y="5538524"/>
              <a:ext cx="180680" cy="19473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직선 연결선 8"/>
            <p:cNvCxnSpPr/>
            <p:nvPr/>
          </p:nvCxnSpPr>
          <p:spPr>
            <a:xfrm flipH="1">
              <a:off x="6255144" y="5538524"/>
              <a:ext cx="152400" cy="19473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2339752" y="1844824"/>
            <a:ext cx="33123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목적격 관계대명사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(that) 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생략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cxnSp>
        <p:nvCxnSpPr>
          <p:cNvPr id="11" name="직선 연결선 10"/>
          <p:cNvCxnSpPr/>
          <p:nvPr/>
        </p:nvCxnSpPr>
        <p:spPr>
          <a:xfrm>
            <a:off x="2631552" y="2564904"/>
            <a:ext cx="402868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18048" y="2614682"/>
            <a:ext cx="51485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‘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새로운 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관점에서 생각하다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, 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고정관념에서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벗어나다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15816" y="3508802"/>
            <a:ext cx="2736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→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the thing(s) </a:t>
            </a:r>
            <a:r>
              <a:rPr lang="en-US" altLang="ko-KR" sz="1600" b="1" dirty="0" err="1" smtClean="0">
                <a:solidFill>
                  <a:srgbClr val="0070C0"/>
                </a:solidFill>
                <a:ea typeface="HY강B" panose="02030600000101010101" pitchFamily="18" charset="-127"/>
              </a:rPr>
              <a:t>which〔that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]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cxnSp>
        <p:nvCxnSpPr>
          <p:cNvPr id="15" name="직선 연결선 14"/>
          <p:cNvCxnSpPr/>
          <p:nvPr/>
        </p:nvCxnSpPr>
        <p:spPr>
          <a:xfrm>
            <a:off x="3415256" y="3508802"/>
            <a:ext cx="93610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3916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11560" y="1901723"/>
            <a:ext cx="7632848" cy="4623621"/>
          </a:xfrm>
          <a:prstGeom prst="rect">
            <a:avLst/>
          </a:prstGeom>
          <a:solidFill>
            <a:schemeClr val="accent5">
              <a:lumMod val="40000"/>
              <a:lumOff val="6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40000" indent="-457200" algn="just">
              <a:lnSpc>
                <a:spcPct val="150000"/>
              </a:lnSpc>
            </a:pPr>
            <a:r>
              <a:rPr lang="en-US" altLang="ko-KR" sz="2800" b="1" spc="-100" dirty="0" smtClean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r>
              <a:rPr lang="en-US" altLang="ko-KR" sz="28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kern="6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Jane</a:t>
            </a:r>
            <a:r>
              <a:rPr lang="en-US" altLang="ko-KR" sz="2800" kern="6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look at that building! The wall of it is covered with grass.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spc="-100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r>
              <a:rPr lang="en-US" altLang="ko-KR" sz="2800" spc="-100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That’s </a:t>
            </a:r>
            <a:r>
              <a:rPr lang="en-US" altLang="ko-KR" sz="28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 green building! It helps to </a:t>
            </a:r>
            <a:r>
              <a:rPr lang="en-US" altLang="ko-KR" sz="28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reduce energy </a:t>
            </a:r>
            <a:r>
              <a:rPr lang="en-US" altLang="ko-KR" sz="28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consumption.  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spc="-100" dirty="0" smtClean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r>
              <a:rPr lang="en-US" altLang="ko-KR" sz="2800" spc="-100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Great</a:t>
            </a:r>
            <a:r>
              <a:rPr lang="en-US" altLang="ko-KR" sz="28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en-US" altLang="ko-KR" sz="2800" spc="-100" dirty="0">
                <a:solidFill>
                  <a:srgbClr val="FF0066"/>
                </a:solidFill>
                <a:latin typeface="맑은 고딕" pitchFamily="50" charset="-127"/>
                <a:ea typeface="맑은 고딕" pitchFamily="50" charset="-127"/>
              </a:rPr>
              <a:t>It’s important to consider our environment when we </a:t>
            </a:r>
            <a:r>
              <a:rPr lang="en-US" altLang="ko-KR" sz="2800" spc="-100" dirty="0" smtClean="0">
                <a:solidFill>
                  <a:srgbClr val="FF0066"/>
                </a:solidFill>
                <a:latin typeface="맑은 고딕" pitchFamily="50" charset="-127"/>
                <a:ea typeface="맑은 고딕" pitchFamily="50" charset="-127"/>
              </a:rPr>
              <a:t>design buildings.</a:t>
            </a:r>
            <a:endParaRPr lang="en-US" altLang="ko-KR" sz="2800" spc="-100" dirty="0">
              <a:solidFill>
                <a:srgbClr val="FF0066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800" b="1" spc="-100" dirty="0" smtClean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r>
              <a:rPr lang="en-US" altLang="ko-KR" sz="2800" spc="-100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en-US" altLang="ko-KR" sz="28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</a:t>
            </a:r>
            <a:r>
              <a:rPr lang="en-US" altLang="ko-KR" sz="28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think so</a:t>
            </a:r>
            <a:r>
              <a:rPr lang="en-US" altLang="ko-KR" sz="28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2800" spc="-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60000" indent="-1080000" algn="just">
              <a:lnSpc>
                <a:spcPct val="150000"/>
              </a:lnSpc>
            </a:pPr>
            <a:endParaRPr lang="ko-KR" altLang="en-US" sz="2800" spc="-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HY강B" pitchFamily="18" charset="-127"/>
              </a:rPr>
              <a:t>  Expression 1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899592" y="1260049"/>
            <a:ext cx="4231276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강조하</a:t>
            </a:r>
            <a:r>
              <a:rPr lang="ko-KR" altLang="en-US" sz="240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기</a:t>
            </a:r>
          </a:p>
        </p:txBody>
      </p:sp>
      <p:sp>
        <p:nvSpPr>
          <p:cNvPr id="15" name="눈물 방울 14"/>
          <p:cNvSpPr/>
          <p:nvPr/>
        </p:nvSpPr>
        <p:spPr>
          <a:xfrm rot="16200000">
            <a:off x="349762" y="1222986"/>
            <a:ext cx="720080" cy="667611"/>
          </a:xfrm>
          <a:prstGeom prst="teardrop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3778" y="1260048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ko-KR" altLang="en-US" sz="3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0403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79512" y="1199646"/>
            <a:ext cx="8352928" cy="5253690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ko-KR" altLang="en-US" sz="2100" b="1" dirty="0" smtClean="0">
                <a:solidFill>
                  <a:schemeClr val="accent6"/>
                </a:solidFill>
                <a:latin typeface="맑은 고딕" pitchFamily="50" charset="-127"/>
                <a:ea typeface="맑은 고딕" pitchFamily="50" charset="-127"/>
              </a:rPr>
              <a:t>▶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강조하기</a:t>
            </a:r>
            <a:endParaRPr lang="en-US" altLang="ko-KR" sz="21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/>
                <a:ea typeface="맑은 고딕"/>
              </a:rPr>
              <a:t>It’s </a:t>
            </a:r>
            <a:r>
              <a:rPr lang="en-US" altLang="ko-KR" sz="2100" dirty="0">
                <a:solidFill>
                  <a:schemeClr val="tx1"/>
                </a:solidFill>
                <a:latin typeface="맑은 고딕"/>
                <a:ea typeface="맑은 고딕"/>
              </a:rPr>
              <a:t>important to eat breakfast every day.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/>
                <a:ea typeface="맑은 고딕"/>
              </a:rPr>
              <a:t>It </a:t>
            </a:r>
            <a:r>
              <a:rPr lang="en-US" altLang="ko-KR" sz="2100" dirty="0">
                <a:solidFill>
                  <a:schemeClr val="tx1"/>
                </a:solidFill>
                <a:latin typeface="맑은 고딕"/>
                <a:ea typeface="맑은 고딕"/>
              </a:rPr>
              <a:t>is important that we should review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/>
                <a:ea typeface="맑은 고딕"/>
              </a:rPr>
              <a:t>the lesson</a:t>
            </a:r>
            <a:r>
              <a:rPr lang="en-US" altLang="ko-KR" sz="2100" dirty="0">
                <a:solidFill>
                  <a:schemeClr val="tx1"/>
                </a:solidFill>
                <a:latin typeface="맑은 고딕"/>
                <a:ea typeface="맑은 고딕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/>
                <a:ea typeface="맑은 고딕"/>
              </a:rPr>
              <a:t>I </a:t>
            </a:r>
            <a:r>
              <a:rPr lang="en-US" altLang="ko-KR" sz="2100" dirty="0">
                <a:solidFill>
                  <a:schemeClr val="tx1"/>
                </a:solidFill>
                <a:latin typeface="맑은 고딕"/>
                <a:ea typeface="맑은 고딕"/>
              </a:rPr>
              <a:t>want to stress that we should drink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/>
                <a:ea typeface="맑은 고딕"/>
              </a:rPr>
              <a:t>enough water.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want to emphasize the value of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planting trees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It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is crucial that we keep our promises.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ko-KR" altLang="en-US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1</a:t>
            </a:r>
            <a:endParaRPr lang="en-US" altLang="ko-KR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817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2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635176" y="1934723"/>
            <a:ext cx="7897263" cy="4446605"/>
          </a:xfrm>
          <a:prstGeom prst="rect">
            <a:avLst/>
          </a:prstGeom>
          <a:solidFill>
            <a:schemeClr val="accent5">
              <a:lumMod val="40000"/>
              <a:lumOff val="6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40000" indent="-457200" algn="just">
              <a:lnSpc>
                <a:spcPct val="150000"/>
              </a:lnSpc>
            </a:pPr>
            <a:r>
              <a:rPr lang="en-US" altLang="ko-KR" sz="2800" b="1" spc="-100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r>
              <a:rPr lang="en-US" altLang="ko-KR" sz="28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kern="6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Mr</a:t>
            </a:r>
            <a:r>
              <a:rPr lang="en-US" altLang="ko-KR" sz="2800" kern="6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Smith, </a:t>
            </a:r>
            <a:r>
              <a:rPr lang="en-US" altLang="ko-KR" sz="2800" spc="-100" dirty="0">
                <a:solidFill>
                  <a:srgbClr val="FF0066"/>
                </a:solidFill>
                <a:latin typeface="맑은 고딕" pitchFamily="50" charset="-127"/>
                <a:ea typeface="맑은 고딕" pitchFamily="50" charset="-127"/>
              </a:rPr>
              <a:t>do</a:t>
            </a:r>
            <a:r>
              <a:rPr lang="en-US" altLang="ko-KR" sz="2800" kern="6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spc="-100" dirty="0">
                <a:solidFill>
                  <a:srgbClr val="FF0066"/>
                </a:solidFill>
                <a:latin typeface="맑은 고딕" pitchFamily="50" charset="-127"/>
                <a:ea typeface="맑은 고딕" pitchFamily="50" charset="-127"/>
              </a:rPr>
              <a:t>you mind if I borrow one of your books?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spc="-100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r>
              <a:rPr lang="en-US" altLang="ko-KR" sz="2800" spc="-100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kern="6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No</a:t>
            </a:r>
            <a:r>
              <a:rPr lang="en-US" altLang="ko-KR" sz="2800" kern="6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not at all. Which one do you want to read?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spc="-100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r>
              <a:rPr lang="en-US" altLang="ko-KR" sz="28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kern="6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Let </a:t>
            </a:r>
            <a:r>
              <a:rPr lang="en-US" altLang="ko-KR" sz="2800" kern="6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me try this one. </a:t>
            </a:r>
            <a:r>
              <a:rPr lang="en-US" altLang="ko-KR" sz="2800" spc="-100" dirty="0">
                <a:solidFill>
                  <a:srgbClr val="FF0066"/>
                </a:solidFill>
                <a:latin typeface="맑은 고딕" pitchFamily="50" charset="-127"/>
                <a:ea typeface="맑은 고딕" pitchFamily="50" charset="-127"/>
              </a:rPr>
              <a:t>Is it OK if I return this next week?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spc="-100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r>
              <a:rPr lang="en-US" altLang="ko-KR" sz="2800" spc="-100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kern="6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Sure</a:t>
            </a:r>
            <a:r>
              <a:rPr lang="en-US" altLang="ko-KR" sz="2800" kern="6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Here it is.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spc="-100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r>
              <a:rPr lang="en-US" altLang="ko-KR" sz="28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kern="6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Thank </a:t>
            </a:r>
            <a:r>
              <a:rPr lang="en-US" altLang="ko-KR" sz="2800" kern="6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very much.</a:t>
            </a:r>
          </a:p>
        </p:txBody>
      </p:sp>
      <p:sp>
        <p:nvSpPr>
          <p:cNvPr id="5" name="순서도: 대체 처리 4"/>
          <p:cNvSpPr/>
          <p:nvPr/>
        </p:nvSpPr>
        <p:spPr>
          <a:xfrm>
            <a:off x="899592" y="1268760"/>
            <a:ext cx="2900720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허락 </a:t>
            </a:r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요청하기</a:t>
            </a:r>
          </a:p>
        </p:txBody>
      </p:sp>
      <p:sp>
        <p:nvSpPr>
          <p:cNvPr id="10" name="눈물 방울 9"/>
          <p:cNvSpPr/>
          <p:nvPr/>
        </p:nvSpPr>
        <p:spPr>
          <a:xfrm rot="16200000">
            <a:off x="349762" y="1222986"/>
            <a:ext cx="720080" cy="667611"/>
          </a:xfrm>
          <a:prstGeom prst="teardrop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3778" y="1260048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ko-KR" altLang="en-US" sz="3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1931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06867" y="1147056"/>
            <a:ext cx="4235198" cy="5088078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ko-KR" altLang="en-US" sz="2100" b="1" dirty="0" smtClean="0">
                <a:solidFill>
                  <a:schemeClr val="accent6"/>
                </a:solidFill>
                <a:latin typeface="맑은 고딕" pitchFamily="50" charset="-127"/>
                <a:ea typeface="맑은 고딕" pitchFamily="50" charset="-127"/>
              </a:rPr>
              <a:t>▶</a:t>
            </a:r>
            <a:r>
              <a:rPr lang="ko-KR" altLang="en-US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허락 </a:t>
            </a:r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요청하기</a:t>
            </a:r>
            <a:endParaRPr lang="en-US" altLang="ko-KR" sz="21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Do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mind if I use your phone?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Is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it OK if I go home early today?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May〔Can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〕 I open the window (, please)?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Can〔Could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〕 I close the window for you?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Let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me take a look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4683163" y="1156852"/>
            <a:ext cx="4176464" cy="2344156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ko-KR" altLang="en-US" sz="2400" dirty="0" smtClean="0">
                <a:solidFill>
                  <a:schemeClr val="accent6"/>
                </a:solidFill>
                <a:latin typeface="맑은 고딕" pitchFamily="50" charset="-127"/>
                <a:ea typeface="맑은 고딕" pitchFamily="50" charset="-127"/>
              </a:rPr>
              <a:t>▶</a:t>
            </a:r>
            <a:r>
              <a:rPr lang="ko-KR" altLang="en-US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허가하기</a:t>
            </a:r>
            <a:endParaRPr lang="en-US" altLang="ko-KR" sz="21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Yes. / OK. / All right.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Sure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/ Of course.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Yes,) You can.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683163" y="3686902"/>
            <a:ext cx="4176464" cy="2548231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ko-KR" altLang="en-US" sz="2400" dirty="0" smtClean="0">
                <a:solidFill>
                  <a:schemeClr val="accent6"/>
                </a:solidFill>
                <a:latin typeface="맑은 고딕" pitchFamily="50" charset="-127"/>
                <a:ea typeface="맑은 고딕" pitchFamily="50" charset="-127"/>
              </a:rPr>
              <a:t>▶</a:t>
            </a:r>
            <a:r>
              <a:rPr lang="ko-KR" altLang="en-US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불허하기</a:t>
            </a:r>
            <a:endParaRPr lang="en-US" altLang="ko-KR" sz="21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No,) You can’t.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Not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at all. / Of course not.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I’m afraid) </a:t>
            </a:r>
            <a:r>
              <a:rPr lang="en-US" altLang="ko-KR" sz="21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That’s〔It’s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〕 not possible.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9924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284175" y="1700844"/>
            <a:ext cx="8608305" cy="4680484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52000" algn="just"/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접속사＋대명사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 역할을 하며 </a:t>
            </a:r>
            <a:r>
              <a:rPr lang="ko-KR" altLang="en-US" sz="24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선행사를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수식하여 두 문장을 연결시킨다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2400" i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indent="-457200" algn="just">
              <a:lnSpc>
                <a:spcPct val="150000"/>
              </a:lnSpc>
              <a:buAutoNum type="arabicPeriod"/>
            </a:pPr>
            <a:r>
              <a:rPr lang="ko-KR" altLang="en-US" sz="2400" b="1" dirty="0" smtClean="0">
                <a:solidFill>
                  <a:schemeClr val="tx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관계대명사의 종류</a:t>
            </a:r>
            <a:r>
              <a:rPr lang="en-US" altLang="ko-KR" sz="2400" b="1" dirty="0" smtClean="0">
                <a:solidFill>
                  <a:schemeClr val="tx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: </a:t>
            </a:r>
          </a:p>
          <a:p>
            <a:pPr marL="252000" indent="-457200" algn="just">
              <a:lnSpc>
                <a:spcPct val="150000"/>
              </a:lnSpc>
              <a:buAutoNum type="arabicPeriod"/>
            </a:pPr>
            <a:endParaRPr lang="en-US" altLang="ko-KR" sz="2400" b="1" dirty="0">
              <a:solidFill>
                <a:schemeClr val="tx2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indent="-457200" algn="just">
              <a:lnSpc>
                <a:spcPct val="150000"/>
              </a:lnSpc>
              <a:buAutoNum type="arabicPeriod"/>
            </a:pPr>
            <a:endParaRPr lang="en-US" altLang="ko-KR" sz="2400" b="1" dirty="0" smtClean="0">
              <a:solidFill>
                <a:schemeClr val="tx2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indent="-457200" algn="just">
              <a:lnSpc>
                <a:spcPct val="150000"/>
              </a:lnSpc>
              <a:buAutoNum type="arabicPeriod"/>
            </a:pPr>
            <a:endParaRPr lang="en-US" altLang="ko-KR" sz="2400" b="1" dirty="0" smtClean="0">
              <a:solidFill>
                <a:schemeClr val="tx2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Bill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has three daughters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who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are students. </a:t>
            </a:r>
            <a:r>
              <a:rPr lang="en-US" altLang="ko-KR" sz="2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100" dirty="0" smtClean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주격</a:t>
            </a:r>
            <a:r>
              <a:rPr lang="en-US" altLang="ko-KR" sz="2100" dirty="0" smtClean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endParaRPr lang="en-US" altLang="ko-KR" sz="2100" dirty="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  <a:tabLst>
                <a:tab pos="0" algn="l"/>
              </a:tabLst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met a girl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whose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brother was a famous singer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en-US" altLang="ko-KR" sz="2100" dirty="0" smtClean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100" dirty="0" smtClean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소유격</a:t>
            </a:r>
            <a:r>
              <a:rPr lang="en-US" altLang="ko-KR" sz="2100" dirty="0" smtClean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endParaRPr lang="en-US" altLang="ko-KR" sz="2100" dirty="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  <a:tabLst>
                <a:tab pos="0" algn="l"/>
              </a:tabLst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Sam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likes to read the book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which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 gave him.</a:t>
            </a:r>
            <a:r>
              <a:rPr lang="en-US" altLang="ko-KR" sz="2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dirty="0" smtClean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100" dirty="0" smtClean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목적격</a:t>
            </a:r>
            <a:r>
              <a:rPr lang="en-US" altLang="ko-KR" sz="2100" dirty="0" smtClean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endParaRPr lang="en-US" altLang="ko-KR" sz="2100" dirty="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6"/>
            <a:ext cx="345638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관계대명사의 </a:t>
            </a:r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종류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관계대명사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A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830795"/>
              </p:ext>
            </p:extLst>
          </p:nvPr>
        </p:nvGraphicFramePr>
        <p:xfrm>
          <a:off x="559089" y="3140968"/>
          <a:ext cx="8058476" cy="152627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014619"/>
                <a:gridCol w="2014619"/>
                <a:gridCol w="2014619"/>
                <a:gridCol w="2014619"/>
              </a:tblGrid>
              <a:tr h="504056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                                   격</a:t>
                      </a:r>
                      <a:endParaRPr lang="en-US" altLang="ko-KR" sz="1400" dirty="0" smtClean="0"/>
                    </a:p>
                    <a:p>
                      <a:pPr latinLnBrk="1"/>
                      <a:r>
                        <a:rPr lang="ko-KR" altLang="en-US" sz="1400" dirty="0" err="1" smtClean="0"/>
                        <a:t>선행사</a:t>
                      </a:r>
                      <a:endParaRPr lang="ko-KR" altLang="en-US" sz="1400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주격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소유격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목적격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사람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 smtClean="0"/>
                        <a:t>who〔that</a:t>
                      </a:r>
                      <a:r>
                        <a:rPr lang="en-US" altLang="ko-KR" dirty="0" smtClean="0"/>
                        <a:t>〕</a:t>
                      </a:r>
                      <a:endParaRPr lang="ko-KR" altLang="en-US" spc="-300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whose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pc="-150" dirty="0" err="1" smtClean="0"/>
                        <a:t>whom〔who</a:t>
                      </a:r>
                      <a:r>
                        <a:rPr lang="en-US" altLang="ko-KR" spc="-150" dirty="0" smtClean="0"/>
                        <a:t> / that〕</a:t>
                      </a:r>
                      <a:endParaRPr lang="ko-KR" altLang="en-US" spc="-150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동물</a:t>
                      </a:r>
                      <a:r>
                        <a:rPr lang="en-US" altLang="ko-KR" dirty="0" smtClean="0"/>
                        <a:t>·</a:t>
                      </a:r>
                      <a:r>
                        <a:rPr lang="ko-KR" altLang="en-US" dirty="0" smtClean="0"/>
                        <a:t>사물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 smtClean="0"/>
                        <a:t>which〔that</a:t>
                      </a:r>
                      <a:r>
                        <a:rPr lang="en-US" altLang="ko-KR" dirty="0" smtClean="0"/>
                        <a:t>〕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 smtClean="0"/>
                        <a:t>whose〔of</a:t>
                      </a:r>
                      <a:r>
                        <a:rPr lang="en-US" altLang="ko-KR" dirty="0" smtClean="0"/>
                        <a:t> which〕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 smtClean="0"/>
                        <a:t>which〔that</a:t>
                      </a:r>
                      <a:r>
                        <a:rPr lang="en-US" altLang="ko-KR" dirty="0" smtClean="0"/>
                        <a:t>〕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1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284175" y="1700844"/>
            <a:ext cx="8608305" cy="446446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52000" indent="-457200" algn="just">
              <a:lnSpc>
                <a:spcPct val="150000"/>
              </a:lnSpc>
              <a:buFont typeface="+mj-lt"/>
              <a:buAutoNum type="arabicPeriod" startAt="2"/>
            </a:pPr>
            <a:r>
              <a:rPr lang="ko-KR" altLang="en-US" sz="2400" b="1" dirty="0" smtClean="0">
                <a:solidFill>
                  <a:schemeClr val="tx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관계대명사 </a:t>
            </a:r>
            <a:r>
              <a:rPr lang="en-US" altLang="ko-KR" sz="2400" b="1" dirty="0" smtClean="0">
                <a:solidFill>
                  <a:schemeClr val="tx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that: </a:t>
            </a:r>
            <a:r>
              <a:rPr lang="ko-KR" altLang="en-US" sz="24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선행사에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사람＋사물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〔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동물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〕&gt;,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최상급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서수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the only, the same, the very</a:t>
            </a: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all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every, no, any, -thing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등이 포함된 경우 관계대명사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이 주로 쓰인다</a:t>
            </a: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2400" b="1" dirty="0" smtClean="0">
              <a:solidFill>
                <a:schemeClr val="tx2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Look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at </a:t>
            </a:r>
            <a:r>
              <a:rPr lang="en-US" altLang="ko-KR" sz="21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girl and her dog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are running there. </a:t>
            </a:r>
            <a:endParaRPr lang="en-US" altLang="ko-KR" sz="21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6"/>
            <a:ext cx="345638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관계대명사의 </a:t>
            </a:r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종류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관계대명사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A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08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284175" y="1700844"/>
            <a:ext cx="8608305" cy="446446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52000" indent="-457200" algn="just">
              <a:lnSpc>
                <a:spcPct val="150000"/>
              </a:lnSpc>
              <a:buFont typeface="+mj-lt"/>
              <a:buAutoNum type="arabicPeriod" startAt="3"/>
            </a:pPr>
            <a:r>
              <a:rPr lang="ko-KR" altLang="en-US" sz="2400" b="1" dirty="0" smtClean="0">
                <a:solidFill>
                  <a:schemeClr val="tx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관계대명사 </a:t>
            </a:r>
            <a:r>
              <a:rPr lang="en-US" altLang="ko-KR" sz="2400" b="1" dirty="0">
                <a:solidFill>
                  <a:schemeClr val="tx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w</a:t>
            </a:r>
            <a:r>
              <a:rPr lang="en-US" altLang="ko-KR" sz="2400" b="1" dirty="0" smtClean="0">
                <a:solidFill>
                  <a:schemeClr val="tx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hat: </a:t>
            </a:r>
            <a:r>
              <a:rPr lang="ko-KR" altLang="en-US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관계대명사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what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은 </a:t>
            </a:r>
            <a:r>
              <a:rPr lang="ko-KR" altLang="en-US" sz="24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선행사를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포함하고 있으며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thing(s) </a:t>
            </a:r>
            <a:r>
              <a:rPr lang="en-US" altLang="ko-KR" sz="24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which〔that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〕</a:t>
            </a:r>
            <a:r>
              <a:rPr lang="ko-KR" altLang="en-US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로 바꿔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쓸 수 있다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명사절을 이끌며 ‘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~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하는 것’으로 해석한다</a:t>
            </a: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2400" b="1" dirty="0" smtClean="0">
              <a:solidFill>
                <a:schemeClr val="tx2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What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want to buy is this doll. </a:t>
            </a:r>
            <a:r>
              <a:rPr lang="en-US" altLang="ko-KR" sz="2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주어</a:t>
            </a:r>
            <a:r>
              <a:rPr lang="en-US" altLang="ko-KR" sz="2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Remember 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what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said before. </a:t>
            </a:r>
            <a:r>
              <a:rPr lang="en-US" altLang="ko-KR" sz="2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목적어</a:t>
            </a:r>
            <a:r>
              <a:rPr lang="en-US" altLang="ko-KR" sz="2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This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is 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what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 taught me. </a:t>
            </a:r>
            <a:r>
              <a:rPr lang="en-US" altLang="ko-KR" sz="2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보어</a:t>
            </a:r>
            <a:r>
              <a:rPr lang="en-US" altLang="ko-KR" sz="2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&gt; 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6"/>
            <a:ext cx="345638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관계대명사의 </a:t>
            </a:r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종류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관계대명사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A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52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관계대명사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1247598" y="2276872"/>
            <a:ext cx="7204259" cy="2952328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altLang="en-US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관계대명사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what vs. </a:t>
            </a:r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의문사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what</a:t>
            </a:r>
          </a:p>
          <a:p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일반적으로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what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을 ‘무엇’으로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해석해서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의미가 통하면 의문사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그렇지 않으면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관계사로 보면 된다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Tell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me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what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did yesterday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&lt;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의문사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&gt; 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네가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어제 무엇을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했는지 내게 말해 줘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He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gave me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what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 wanted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&lt;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관계사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&gt; 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그는 내가 원했던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것을 나에게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줬어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오각형 10"/>
          <p:cNvSpPr/>
          <p:nvPr/>
        </p:nvSpPr>
        <p:spPr>
          <a:xfrm>
            <a:off x="594206" y="1844824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" name="순서도: 대체 처리 4"/>
          <p:cNvSpPr/>
          <p:nvPr/>
        </p:nvSpPr>
        <p:spPr>
          <a:xfrm>
            <a:off x="755576" y="1052736"/>
            <a:ext cx="345638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관계대명사의 </a:t>
            </a:r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종류</a:t>
            </a:r>
          </a:p>
        </p:txBody>
      </p:sp>
      <p:sp>
        <p:nvSpPr>
          <p:cNvPr id="6" name="눈물 방울 5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A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02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311988" y="1700844"/>
            <a:ext cx="8608305" cy="4752492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cf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계속적 용법의 예외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관계대명사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과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what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은 계속적 용법으로 쓸 수 없다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 bought a bag</a:t>
            </a:r>
            <a:r>
              <a:rPr lang="en-US" altLang="ko-KR" sz="21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that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was very expensive. (×)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 bought a bag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en-US" altLang="ko-KR" sz="2100" b="1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which〔but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it〕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was very expensive. (◯)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826942" y="1044024"/>
            <a:ext cx="3744416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관계대명사의 </a:t>
            </a:r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용</a:t>
            </a:r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법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관계대명사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눈물 방울 10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B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22656"/>
              </p:ext>
            </p:extLst>
          </p:nvPr>
        </p:nvGraphicFramePr>
        <p:xfrm>
          <a:off x="542120" y="1988840"/>
          <a:ext cx="8134336" cy="2682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077552"/>
                <a:gridCol w="3636404"/>
                <a:gridCol w="3420380"/>
              </a:tblGrid>
              <a:tr h="12192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제한적</a:t>
                      </a:r>
                    </a:p>
                    <a:p>
                      <a:pPr algn="ctr" latinLnBrk="1"/>
                      <a:r>
                        <a:rPr lang="ko-KR" altLang="en-US" dirty="0" smtClean="0"/>
                        <a:t>용법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50000"/>
                        </a:lnSpc>
                      </a:pPr>
                      <a:r>
                        <a:rPr lang="ko-KR" altLang="en-US" b="0" dirty="0" err="1" smtClean="0">
                          <a:latin typeface="HY강M" pitchFamily="18" charset="-127"/>
                          <a:ea typeface="HY강M" pitchFamily="18" charset="-127"/>
                        </a:rPr>
                        <a:t>선행사를</a:t>
                      </a:r>
                      <a:r>
                        <a:rPr lang="ko-KR" altLang="en-US" b="0" dirty="0" smtClean="0">
                          <a:latin typeface="HY강M" pitchFamily="18" charset="-127"/>
                          <a:ea typeface="HY강M" pitchFamily="18" charset="-127"/>
                        </a:rPr>
                        <a:t> 직접 수식하며 관계대명사의 뒤에서부터 해석한다</a:t>
                      </a:r>
                      <a:r>
                        <a:rPr lang="en-US" altLang="ko-KR" b="0" dirty="0" smtClean="0">
                          <a:latin typeface="HY강M" pitchFamily="18" charset="-127"/>
                          <a:ea typeface="HY강M" pitchFamily="18" charset="-127"/>
                        </a:rPr>
                        <a:t>.</a:t>
                      </a:r>
                      <a:endParaRPr lang="ko-KR" altLang="en-US" b="0" spc="-300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r>
                        <a:rPr lang="en-US" altLang="ko-KR" sz="2000" b="0" dirty="0" smtClean="0">
                          <a:latin typeface="+mn-lt"/>
                          <a:ea typeface="HY강M" pitchFamily="18" charset="-127"/>
                        </a:rPr>
                        <a:t>She has two sons </a:t>
                      </a:r>
                      <a:r>
                        <a:rPr lang="en-US" altLang="ko-KR" sz="2000" b="1" dirty="0" smtClean="0">
                          <a:latin typeface="+mn-lt"/>
                          <a:ea typeface="HY강M" pitchFamily="18" charset="-127"/>
                        </a:rPr>
                        <a:t>who</a:t>
                      </a:r>
                      <a:r>
                        <a:rPr lang="en-US" altLang="ko-KR" sz="2000" b="0" dirty="0" smtClean="0">
                          <a:latin typeface="+mn-lt"/>
                          <a:ea typeface="HY강M" pitchFamily="18" charset="-127"/>
                        </a:rPr>
                        <a:t> became cooks.</a:t>
                      </a:r>
                      <a:r>
                        <a:rPr lang="en-US" altLang="ko-KR" b="0" dirty="0" smtClean="0">
                          <a:latin typeface="+mn-lt"/>
                          <a:ea typeface="HY강M" pitchFamily="18" charset="-127"/>
                        </a:rPr>
                        <a:t> </a:t>
                      </a:r>
                    </a:p>
                    <a:p>
                      <a:pPr algn="just" latinLnBrk="1"/>
                      <a:r>
                        <a:rPr lang="en-US" altLang="ko-KR" sz="1600" b="0" dirty="0" smtClean="0">
                          <a:latin typeface="HY강M" pitchFamily="18" charset="-127"/>
                          <a:ea typeface="HY강M" pitchFamily="18" charset="-127"/>
                        </a:rPr>
                        <a:t>&lt;</a:t>
                      </a:r>
                      <a:r>
                        <a:rPr lang="ko-KR" altLang="en-US" sz="1600" b="0" dirty="0" smtClean="0">
                          <a:latin typeface="HY강M" pitchFamily="18" charset="-127"/>
                          <a:ea typeface="HY강M" pitchFamily="18" charset="-127"/>
                        </a:rPr>
                        <a:t>아들이 두 명 이상임</a:t>
                      </a:r>
                      <a:r>
                        <a:rPr lang="en-US" altLang="ko-KR" sz="1600" b="0" dirty="0" smtClean="0">
                          <a:latin typeface="HY강M" pitchFamily="18" charset="-127"/>
                          <a:ea typeface="HY강M" pitchFamily="18" charset="-127"/>
                        </a:rPr>
                        <a:t>.&gt;</a:t>
                      </a:r>
                      <a:r>
                        <a:rPr lang="en-US" altLang="ko-KR" b="0" dirty="0" smtClean="0">
                          <a:latin typeface="HY강M" pitchFamily="18" charset="-127"/>
                          <a:ea typeface="HY강M" pitchFamily="18" charset="-127"/>
                        </a:rPr>
                        <a:t> </a:t>
                      </a:r>
                    </a:p>
                    <a:p>
                      <a:pPr algn="just" latinLnBrk="1"/>
                      <a:r>
                        <a:rPr lang="ko-KR" altLang="en-US" sz="1600" b="0" dirty="0" smtClean="0">
                          <a:latin typeface="HY강M" pitchFamily="18" charset="-127"/>
                          <a:ea typeface="HY강M" pitchFamily="18" charset="-127"/>
                        </a:rPr>
                        <a:t>그녀는 요리사가 된 두 아들이 있다</a:t>
                      </a:r>
                      <a:endParaRPr lang="ko-KR" altLang="en-US" b="0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계속적</a:t>
                      </a:r>
                    </a:p>
                    <a:p>
                      <a:pPr algn="ctr" latinLnBrk="1"/>
                      <a:r>
                        <a:rPr lang="ko-KR" altLang="en-US" dirty="0" smtClean="0"/>
                        <a:t>용법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r>
                        <a:rPr lang="en-US" altLang="ko-KR" b="0" dirty="0" smtClean="0">
                          <a:latin typeface="HY강M" pitchFamily="18" charset="-127"/>
                          <a:ea typeface="HY강M" pitchFamily="18" charset="-127"/>
                        </a:rPr>
                        <a:t>• </a:t>
                      </a:r>
                      <a:r>
                        <a:rPr lang="ko-KR" altLang="en-US" b="0" dirty="0" err="1" smtClean="0">
                          <a:latin typeface="HY강M" pitchFamily="18" charset="-127"/>
                          <a:ea typeface="HY강M" pitchFamily="18" charset="-127"/>
                        </a:rPr>
                        <a:t>선행사를</a:t>
                      </a:r>
                      <a:r>
                        <a:rPr lang="ko-KR" altLang="en-US" b="0" dirty="0" smtClean="0">
                          <a:latin typeface="HY강M" pitchFamily="18" charset="-127"/>
                          <a:ea typeface="HY강M" pitchFamily="18" charset="-127"/>
                        </a:rPr>
                        <a:t> 보충 설명하는 관계대명사로 </a:t>
                      </a:r>
                      <a:r>
                        <a:rPr lang="en-US" altLang="ko-KR" b="0" dirty="0" smtClean="0">
                          <a:latin typeface="HY강M" pitchFamily="18" charset="-127"/>
                          <a:ea typeface="HY강M" pitchFamily="18" charset="-127"/>
                        </a:rPr>
                        <a:t>&lt;</a:t>
                      </a:r>
                      <a:r>
                        <a:rPr lang="ko-KR" altLang="en-US" b="0" dirty="0" smtClean="0">
                          <a:latin typeface="HY강M" pitchFamily="18" charset="-127"/>
                          <a:ea typeface="HY강M" pitchFamily="18" charset="-127"/>
                        </a:rPr>
                        <a:t>콤마</a:t>
                      </a:r>
                      <a:r>
                        <a:rPr lang="en-US" altLang="ko-KR" b="0" dirty="0" smtClean="0">
                          <a:latin typeface="HY강M" pitchFamily="18" charset="-127"/>
                          <a:ea typeface="HY강M" pitchFamily="18" charset="-127"/>
                        </a:rPr>
                        <a:t>(,)</a:t>
                      </a:r>
                      <a:r>
                        <a:rPr lang="ko-KR" altLang="en-US" b="0" dirty="0" smtClean="0">
                          <a:latin typeface="HY강M" pitchFamily="18" charset="-127"/>
                          <a:ea typeface="HY강M" pitchFamily="18" charset="-127"/>
                        </a:rPr>
                        <a:t>＋관계대명사</a:t>
                      </a:r>
                      <a:r>
                        <a:rPr lang="en-US" altLang="ko-KR" b="0" dirty="0" smtClean="0">
                          <a:latin typeface="HY강M" pitchFamily="18" charset="-127"/>
                          <a:ea typeface="HY강M" pitchFamily="18" charset="-127"/>
                        </a:rPr>
                        <a:t>&gt;</a:t>
                      </a:r>
                      <a:r>
                        <a:rPr lang="ko-KR" altLang="en-US" b="0" dirty="0" smtClean="0">
                          <a:latin typeface="HY강M" pitchFamily="18" charset="-127"/>
                          <a:ea typeface="HY강M" pitchFamily="18" charset="-127"/>
                        </a:rPr>
                        <a:t>의 형태이며 앞에서부터 해석한다</a:t>
                      </a:r>
                      <a:r>
                        <a:rPr lang="en-US" altLang="ko-KR" b="0" dirty="0" smtClean="0">
                          <a:latin typeface="HY강M" pitchFamily="18" charset="-127"/>
                          <a:ea typeface="HY강M" pitchFamily="18" charset="-127"/>
                        </a:rPr>
                        <a:t>.</a:t>
                      </a:r>
                    </a:p>
                    <a:p>
                      <a:pPr algn="just" latinLnBrk="1"/>
                      <a:r>
                        <a:rPr lang="en-US" altLang="ko-KR" b="0" dirty="0" smtClean="0">
                          <a:latin typeface="HY강M" pitchFamily="18" charset="-127"/>
                          <a:ea typeface="HY강M" pitchFamily="18" charset="-127"/>
                        </a:rPr>
                        <a:t>• </a:t>
                      </a:r>
                      <a:r>
                        <a:rPr lang="ko-KR" altLang="en-US" b="0" dirty="0" smtClean="0">
                          <a:latin typeface="HY강M" pitchFamily="18" charset="-127"/>
                          <a:ea typeface="HY강M" pitchFamily="18" charset="-127"/>
                        </a:rPr>
                        <a:t>관계대명사는 </a:t>
                      </a:r>
                      <a:r>
                        <a:rPr lang="en-US" altLang="ko-KR" b="0" dirty="0" smtClean="0">
                          <a:latin typeface="HY강M" pitchFamily="18" charset="-127"/>
                          <a:ea typeface="HY강M" pitchFamily="18" charset="-127"/>
                        </a:rPr>
                        <a:t>&lt;</a:t>
                      </a:r>
                      <a:r>
                        <a:rPr lang="ko-KR" altLang="en-US" b="0" dirty="0" smtClean="0">
                          <a:latin typeface="HY강M" pitchFamily="18" charset="-127"/>
                          <a:ea typeface="HY강M" pitchFamily="18" charset="-127"/>
                        </a:rPr>
                        <a:t>접속사＋대명사</a:t>
                      </a:r>
                      <a:r>
                        <a:rPr lang="en-US" altLang="ko-KR" b="0" dirty="0" smtClean="0">
                          <a:latin typeface="HY강M" pitchFamily="18" charset="-127"/>
                          <a:ea typeface="HY강M" pitchFamily="18" charset="-127"/>
                        </a:rPr>
                        <a:t>&gt;</a:t>
                      </a:r>
                      <a:r>
                        <a:rPr lang="ko-KR" altLang="en-US" b="0" dirty="0" smtClean="0">
                          <a:latin typeface="HY강M" pitchFamily="18" charset="-127"/>
                          <a:ea typeface="HY강M" pitchFamily="18" charset="-127"/>
                        </a:rPr>
                        <a:t>로 바꿔 쓸 수 있다</a:t>
                      </a:r>
                      <a:r>
                        <a:rPr lang="en-US" altLang="ko-KR" b="0" dirty="0" smtClean="0">
                          <a:latin typeface="HY강M" pitchFamily="18" charset="-127"/>
                          <a:ea typeface="HY강M" pitchFamily="18" charset="-127"/>
                        </a:rPr>
                        <a:t>.</a:t>
                      </a:r>
                      <a:endParaRPr lang="ko-KR" altLang="en-US" b="0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r>
                        <a:rPr lang="en-US" altLang="ko-KR" sz="2000" dirty="0" smtClean="0">
                          <a:latin typeface="+mn-lt"/>
                          <a:ea typeface="HY강M" pitchFamily="18" charset="-127"/>
                        </a:rPr>
                        <a:t>She has two sons</a:t>
                      </a:r>
                      <a:r>
                        <a:rPr lang="en-US" altLang="ko-KR" sz="2000" b="1" dirty="0" smtClean="0">
                          <a:latin typeface="+mn-lt"/>
                          <a:ea typeface="HY강M" pitchFamily="18" charset="-127"/>
                        </a:rPr>
                        <a:t>, </a:t>
                      </a:r>
                      <a:r>
                        <a:rPr lang="en-US" altLang="ko-KR" sz="2000" b="1" dirty="0" err="1" smtClean="0">
                          <a:latin typeface="+mn-lt"/>
                          <a:ea typeface="HY강M" pitchFamily="18" charset="-127"/>
                        </a:rPr>
                        <a:t>who〔and</a:t>
                      </a:r>
                      <a:r>
                        <a:rPr lang="en-US" altLang="ko-KR" sz="2000" b="1" dirty="0" smtClean="0">
                          <a:latin typeface="+mn-lt"/>
                          <a:ea typeface="HY강M" pitchFamily="18" charset="-127"/>
                        </a:rPr>
                        <a:t> </a:t>
                      </a:r>
                      <a:r>
                        <a:rPr lang="en-US" altLang="ko-KR" sz="2000" b="1" dirty="0" err="1" smtClean="0">
                          <a:latin typeface="+mn-lt"/>
                          <a:ea typeface="HY강M" pitchFamily="18" charset="-127"/>
                        </a:rPr>
                        <a:t>they〕</a:t>
                      </a:r>
                      <a:r>
                        <a:rPr lang="en-US" altLang="ko-KR" sz="2000" dirty="0" err="1" smtClean="0">
                          <a:latin typeface="+mn-lt"/>
                          <a:ea typeface="HY강M" pitchFamily="18" charset="-127"/>
                        </a:rPr>
                        <a:t>became</a:t>
                      </a:r>
                      <a:r>
                        <a:rPr lang="en-US" altLang="ko-KR" sz="2000" dirty="0" smtClean="0">
                          <a:latin typeface="+mn-lt"/>
                          <a:ea typeface="HY강M" pitchFamily="18" charset="-127"/>
                        </a:rPr>
                        <a:t> cooks. </a:t>
                      </a:r>
                    </a:p>
                    <a:p>
                      <a:pPr algn="just" latinLnBrk="1"/>
                      <a:r>
                        <a:rPr lang="en-US" altLang="ko-KR" sz="1600" dirty="0" smtClean="0">
                          <a:latin typeface="HY강M" pitchFamily="18" charset="-127"/>
                          <a:ea typeface="HY강M" pitchFamily="18" charset="-127"/>
                        </a:rPr>
                        <a:t>&lt;</a:t>
                      </a:r>
                      <a:r>
                        <a:rPr lang="ko-KR" altLang="en-US" sz="1600" dirty="0" smtClean="0">
                          <a:latin typeface="HY강M" pitchFamily="18" charset="-127"/>
                          <a:ea typeface="HY강M" pitchFamily="18" charset="-127"/>
                        </a:rPr>
                        <a:t>아들이 두 명임</a:t>
                      </a:r>
                      <a:r>
                        <a:rPr lang="en-US" altLang="ko-KR" sz="1600" dirty="0" smtClean="0">
                          <a:latin typeface="HY강M" pitchFamily="18" charset="-127"/>
                          <a:ea typeface="HY강M" pitchFamily="18" charset="-127"/>
                        </a:rPr>
                        <a:t>.&gt;</a:t>
                      </a:r>
                      <a:endParaRPr lang="en-US" altLang="ko-KR" dirty="0" smtClean="0">
                        <a:latin typeface="HY강M" pitchFamily="18" charset="-127"/>
                        <a:ea typeface="HY강M" pitchFamily="18" charset="-127"/>
                      </a:endParaRPr>
                    </a:p>
                    <a:p>
                      <a:pPr algn="just" latinLnBrk="1"/>
                      <a:r>
                        <a:rPr lang="en-US" altLang="ko-KR" dirty="0" smtClean="0">
                          <a:latin typeface="HY강M" pitchFamily="18" charset="-127"/>
                          <a:ea typeface="HY강M" pitchFamily="18" charset="-127"/>
                        </a:rPr>
                        <a:t> </a:t>
                      </a:r>
                      <a:r>
                        <a:rPr lang="ko-KR" altLang="en-US" sz="1600" dirty="0" smtClean="0">
                          <a:latin typeface="HY강M" pitchFamily="18" charset="-127"/>
                          <a:ea typeface="HY강M" pitchFamily="18" charset="-127"/>
                        </a:rPr>
                        <a:t>그녀는 두 아들이 있는데</a:t>
                      </a:r>
                      <a:r>
                        <a:rPr lang="en-US" altLang="ko-KR" sz="1600" dirty="0" smtClean="0">
                          <a:latin typeface="HY강M" pitchFamily="18" charset="-127"/>
                          <a:ea typeface="HY강M" pitchFamily="18" charset="-127"/>
                        </a:rPr>
                        <a:t>, </a:t>
                      </a:r>
                      <a:r>
                        <a:rPr lang="ko-KR" altLang="en-US" sz="1600" dirty="0" smtClean="0">
                          <a:latin typeface="HY강M" pitchFamily="18" charset="-127"/>
                          <a:ea typeface="HY강M" pitchFamily="18" charset="-127"/>
                        </a:rPr>
                        <a:t>그들은 요리사가 되었다</a:t>
                      </a:r>
                      <a:r>
                        <a:rPr lang="en-US" altLang="ko-KR" sz="1600" dirty="0" smtClean="0">
                          <a:latin typeface="HY강M" pitchFamily="18" charset="-127"/>
                          <a:ea typeface="HY강M" pitchFamily="18" charset="-127"/>
                        </a:rPr>
                        <a:t>.</a:t>
                      </a:r>
                      <a:endParaRPr lang="ko-KR" altLang="en-US" sz="1600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24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순서도: 대체 처리 6"/>
          <p:cNvSpPr/>
          <p:nvPr/>
        </p:nvSpPr>
        <p:spPr>
          <a:xfrm>
            <a:off x="826942" y="1044024"/>
            <a:ext cx="3744416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관계대명사의 </a:t>
            </a:r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용</a:t>
            </a:r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법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관계대명사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눈물 방울 10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B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1076938" y="2773120"/>
            <a:ext cx="7383494" cy="1736000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which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는 앞 문장 전체를 </a:t>
            </a:r>
            <a:r>
              <a:rPr lang="ko-KR" altLang="en-US" sz="21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선행사로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받기도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한다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ko-KR" sz="21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 said he was ill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en-US" altLang="ko-KR" sz="2100" b="1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which</a:t>
            </a:r>
            <a:r>
              <a:rPr lang="en-US" altLang="ko-KR" sz="21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〔but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it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〕 was a lie. 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그는 아프다고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말했는데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그것은 거짓말이었다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  <a:endParaRPr lang="en-US" altLang="ko-KR" sz="21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오각형 12"/>
          <p:cNvSpPr/>
          <p:nvPr/>
        </p:nvSpPr>
        <p:spPr>
          <a:xfrm>
            <a:off x="646797" y="2344681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02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311988" y="1700844"/>
            <a:ext cx="8608305" cy="4536468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관계부사는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접속사＋부사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 역할을 하며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장소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시간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이유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방법을 나타내는 </a:t>
            </a:r>
            <a:r>
              <a:rPr lang="ko-KR" altLang="en-US" sz="21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선행사를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수식한다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관계부사는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전치사＋관계대명사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 형태로 바꿔 쓸 수 있다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1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선행사와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관계부사 둘 중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하나는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생략 가능하다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just"/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826942" y="1044024"/>
            <a:ext cx="3385018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관계부사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관계부사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복합관계사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눈물 방울 8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D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094455"/>
              </p:ext>
            </p:extLst>
          </p:nvPr>
        </p:nvGraphicFramePr>
        <p:xfrm>
          <a:off x="617981" y="3645024"/>
          <a:ext cx="7914459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8153"/>
                <a:gridCol w="2638153"/>
                <a:gridCol w="2638153"/>
              </a:tblGrid>
              <a:tr h="14973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</a:rPr>
                        <a:t>선행사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</a:rPr>
                        <a:t>관계부사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</a:rPr>
                        <a:t>전치사＋관계대명사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장소 </a:t>
                      </a:r>
                      <a:r>
                        <a:rPr lang="en-US" altLang="ko-KR" dirty="0" smtClean="0"/>
                        <a:t>(the place, city </a:t>
                      </a:r>
                      <a:r>
                        <a:rPr lang="ko-KR" altLang="en-US" dirty="0" smtClean="0"/>
                        <a:t>등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where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 smtClean="0"/>
                        <a:t>at〔on</a:t>
                      </a:r>
                      <a:r>
                        <a:rPr lang="en-US" altLang="ko-KR" dirty="0" smtClean="0"/>
                        <a:t>, in〕 which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시간 </a:t>
                      </a:r>
                      <a:r>
                        <a:rPr lang="en-US" altLang="ko-KR" dirty="0" smtClean="0"/>
                        <a:t>(the time, day </a:t>
                      </a:r>
                      <a:r>
                        <a:rPr lang="ko-KR" altLang="en-US" dirty="0" smtClean="0"/>
                        <a:t>등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when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 smtClean="0"/>
                        <a:t>at〔on</a:t>
                      </a:r>
                      <a:r>
                        <a:rPr lang="en-US" altLang="ko-KR" dirty="0" smtClean="0"/>
                        <a:t>, in〕 which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이유 </a:t>
                      </a:r>
                      <a:r>
                        <a:rPr lang="en-US" altLang="ko-KR" dirty="0" smtClean="0"/>
                        <a:t>(the reason)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why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for which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방법 </a:t>
                      </a:r>
                      <a:r>
                        <a:rPr lang="en-US" altLang="ko-KR" dirty="0" smtClean="0"/>
                        <a:t>(the way)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how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in which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738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눈금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66"/>
        </a:solidFill>
        <a:ln>
          <a:noFill/>
        </a:ln>
      </a:spPr>
      <a:bodyPr rtlCol="0" anchor="ctr"/>
      <a:lstStyle>
        <a:defPPr algn="ctr">
          <a:defRPr>
            <a:solidFill>
              <a:srgbClr val="FF0066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spcBef>
            <a:spcPts val="30"/>
          </a:spcBef>
          <a:defRPr sz="1600" b="1" dirty="0">
            <a:solidFill>
              <a:schemeClr val="accent5">
                <a:lumMod val="75000"/>
              </a:schemeClr>
            </a:solidFill>
            <a:latin typeface="HY강B" panose="02030600000101010101" pitchFamily="18" charset="-127"/>
            <a:ea typeface="HY강B" panose="02030600000101010101" pitchFamily="18" charset="-127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6986</TotalTime>
  <Words>1855</Words>
  <Application>Microsoft Office PowerPoint</Application>
  <PresentationFormat>화면 슬라이드 쇼(4:3)</PresentationFormat>
  <Paragraphs>326</Paragraphs>
  <Slides>26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26</vt:i4>
      </vt:variant>
    </vt:vector>
  </HeadingPairs>
  <TitlesOfParts>
    <vt:vector size="34" baseType="lpstr">
      <vt:lpstr>맑은 고딕</vt:lpstr>
      <vt:lpstr>HY중고딕</vt:lpstr>
      <vt:lpstr>Franklin Gothic Medium</vt:lpstr>
      <vt:lpstr>HY강M</vt:lpstr>
      <vt:lpstr>HY강B</vt:lpstr>
      <vt:lpstr>Arial</vt:lpstr>
      <vt:lpstr>HY견고딕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강지희</dc:creator>
  <cp:lastModifiedBy>Registered User</cp:lastModifiedBy>
  <cp:revision>844</cp:revision>
  <cp:lastPrinted>2012-06-29T08:35:08Z</cp:lastPrinted>
  <dcterms:created xsi:type="dcterms:W3CDTF">2011-12-23T05:36:36Z</dcterms:created>
  <dcterms:modified xsi:type="dcterms:W3CDTF">2018-05-08T02:21:04Z</dcterms:modified>
</cp:coreProperties>
</file>